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8" r:id="rId2"/>
    <p:sldId id="256" r:id="rId3"/>
    <p:sldId id="267" r:id="rId4"/>
    <p:sldId id="293" r:id="rId5"/>
    <p:sldId id="257" r:id="rId6"/>
    <p:sldId id="258" r:id="rId7"/>
    <p:sldId id="259" r:id="rId8"/>
    <p:sldId id="260" r:id="rId9"/>
    <p:sldId id="264" r:id="rId10"/>
    <p:sldId id="266" r:id="rId11"/>
    <p:sldId id="261" r:id="rId12"/>
    <p:sldId id="262" r:id="rId13"/>
    <p:sldId id="265" r:id="rId14"/>
    <p:sldId id="294" r:id="rId15"/>
    <p:sldId id="263" r:id="rId16"/>
    <p:sldId id="283" r:id="rId17"/>
    <p:sldId id="284" r:id="rId18"/>
    <p:sldId id="285" r:id="rId19"/>
    <p:sldId id="287" r:id="rId20"/>
    <p:sldId id="286" r:id="rId21"/>
  </p:sldIdLst>
  <p:sldSz cx="9144000" cy="6858000" type="screen4x3"/>
  <p:notesSz cx="6858000" cy="9083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77" autoAdjust="0"/>
  </p:normalViewPr>
  <p:slideViewPr>
    <p:cSldViewPr>
      <p:cViewPr varScale="1">
        <p:scale>
          <a:sx n="125" d="100"/>
          <a:sy n="125" d="100"/>
        </p:scale>
        <p:origin x="-153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4184"/>
          </a:xfrm>
          <a:prstGeom prst="rect">
            <a:avLst/>
          </a:prstGeom>
        </p:spPr>
        <p:txBody>
          <a:bodyPr vert="horz" lIns="91440" tIns="45720" rIns="91440" bIns="45720" rtlCol="0"/>
          <a:lstStyle>
            <a:lvl1pPr algn="r">
              <a:defRPr sz="1200"/>
            </a:lvl1pPr>
          </a:lstStyle>
          <a:p>
            <a:fld id="{506A95B2-9DF9-41D1-8ADF-91A2D5711FD1}" type="datetimeFigureOut">
              <a:rPr lang="en-GB" smtClean="0"/>
              <a:pPr/>
              <a:t>23/01/2014</a:t>
            </a:fld>
            <a:endParaRPr lang="en-GB" dirty="0"/>
          </a:p>
        </p:txBody>
      </p:sp>
      <p:sp>
        <p:nvSpPr>
          <p:cNvPr id="4" name="Slide Image Placeholder 3"/>
          <p:cNvSpPr>
            <a:spLocks noGrp="1" noRot="1" noChangeAspect="1"/>
          </p:cNvSpPr>
          <p:nvPr>
            <p:ph type="sldImg" idx="2"/>
          </p:nvPr>
        </p:nvSpPr>
        <p:spPr>
          <a:xfrm>
            <a:off x="1157288" y="681038"/>
            <a:ext cx="4543425" cy="34067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14746"/>
            <a:ext cx="5486400" cy="40876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27915"/>
            <a:ext cx="2971800" cy="454184"/>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27915"/>
            <a:ext cx="2971800" cy="454184"/>
          </a:xfrm>
          <a:prstGeom prst="rect">
            <a:avLst/>
          </a:prstGeom>
        </p:spPr>
        <p:txBody>
          <a:bodyPr vert="horz" lIns="91440" tIns="45720" rIns="91440" bIns="45720" rtlCol="0" anchor="b"/>
          <a:lstStyle>
            <a:lvl1pPr algn="r">
              <a:defRPr sz="1200"/>
            </a:lvl1pPr>
          </a:lstStyle>
          <a:p>
            <a:fld id="{4BC99006-C487-4A2A-9FA4-F0CC4D35375A}"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BBD88B4D-1415-414A-B661-3982B3CD818C}" type="slidenum">
              <a:rPr lang="en-GB" smtClean="0"/>
              <a:pPr/>
              <a:t>16</a:t>
            </a:fld>
            <a:endParaRPr lang="en-GB" dirty="0"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13D7EBF-DBCC-4143-810C-7BC3EED0E34E}" type="slidenum">
              <a:rPr lang="en-GB" smtClean="0"/>
              <a:pPr/>
              <a:t>17</a:t>
            </a:fld>
            <a:endParaRPr lang="en-GB" dirty="0"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9F89EBE7-EACD-48D1-B6AD-2CE27D62C0C1}" type="slidenum">
              <a:rPr lang="en-GB" smtClean="0"/>
              <a:pPr/>
              <a:t>18</a:t>
            </a:fld>
            <a:endParaRPr lang="en-GB" dirty="0"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9F89EBE7-EACD-48D1-B6AD-2CE27D62C0C1}" type="slidenum">
              <a:rPr lang="en-GB" smtClean="0"/>
              <a:pPr/>
              <a:t>19</a:t>
            </a:fld>
            <a:endParaRPr lang="en-GB" dirty="0"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9F89EBE7-EACD-48D1-B6AD-2CE27D62C0C1}" type="slidenum">
              <a:rPr lang="en-GB" smtClean="0"/>
              <a:pPr/>
              <a:t>20</a:t>
            </a:fld>
            <a:endParaRPr lang="en-GB" dirty="0"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BC99006-C487-4A2A-9FA4-F0CC4D35375A}"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74968-0A80-49C5-9661-A92866A69F3E}" type="datetimeFigureOut">
              <a:rPr lang="en-GB" smtClean="0"/>
              <a:pPr/>
              <a:t>23/01/2014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C67890-0DD8-4E3D-9C83-460A4AA6F4E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74968-0A80-49C5-9661-A92866A69F3E}" type="datetimeFigureOut">
              <a:rPr lang="en-GB" smtClean="0"/>
              <a:pPr/>
              <a:t>23/01/2014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67890-0DD8-4E3D-9C83-460A4AA6F4E4}"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Arial" pitchFamily="34" charset="0"/>
                <a:cs typeface="Arial" pitchFamily="34" charset="0"/>
              </a:rPr>
              <a:t> Resource Database </a:t>
            </a:r>
            <a:endParaRPr lang="en-GB" sz="3600" dirty="0">
              <a:latin typeface="Arial" pitchFamily="34" charset="0"/>
              <a:cs typeface="Arial" pitchFamily="34" charset="0"/>
            </a:endParaRPr>
          </a:p>
        </p:txBody>
      </p:sp>
      <p:cxnSp>
        <p:nvCxnSpPr>
          <p:cNvPr id="5" name="Straight Connector 4"/>
          <p:cNvCxnSpPr/>
          <p:nvPr/>
        </p:nvCxnSpPr>
        <p:spPr>
          <a:xfrm>
            <a:off x="611560" y="1196752"/>
            <a:ext cx="78488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40162" y="112438"/>
            <a:ext cx="8856984" cy="6552728"/>
          </a:xfrm>
          <a:prstGeom prst="rect">
            <a:avLst/>
          </a:prstGeom>
          <a:noFill/>
          <a:ln w="47625">
            <a:solidFill>
              <a:srgbClr val="C000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descr="Glasgow Lions logo.bmp"/>
          <p:cNvPicPr/>
          <p:nvPr/>
        </p:nvPicPr>
        <p:blipFill>
          <a:blip r:embed="rId3" cstate="print"/>
          <a:stretch>
            <a:fillRect/>
          </a:stretch>
        </p:blipFill>
        <p:spPr>
          <a:xfrm>
            <a:off x="3059832" y="2132856"/>
            <a:ext cx="2880320" cy="213114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4651658" cy="369332"/>
          </a:xfrm>
          <a:prstGeom prst="rect">
            <a:avLst/>
          </a:prstGeom>
          <a:noFill/>
        </p:spPr>
        <p:txBody>
          <a:bodyPr wrap="none" rtlCol="0">
            <a:spAutoFit/>
          </a:bodyPr>
          <a:lstStyle/>
          <a:p>
            <a:r>
              <a:rPr lang="en-GB" dirty="0" smtClean="0">
                <a:latin typeface="Arial" pitchFamily="34" charset="0"/>
                <a:cs typeface="Arial" pitchFamily="34" charset="0"/>
              </a:rPr>
              <a:t>Warm-up Drill: Sub-unit skills – scoop/dump</a:t>
            </a:r>
            <a:endParaRPr lang="en-GB" dirty="0">
              <a:latin typeface="Arial" pitchFamily="34" charset="0"/>
              <a:cs typeface="Arial" pitchFamily="34" charset="0"/>
            </a:endParaRPr>
          </a:p>
        </p:txBody>
      </p:sp>
      <p:sp>
        <p:nvSpPr>
          <p:cNvPr id="7" name="Isosceles Triangle 6"/>
          <p:cNvSpPr/>
          <p:nvPr/>
        </p:nvSpPr>
        <p:spPr>
          <a:xfrm rot="10800000">
            <a:off x="6762720" y="126876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 name="Isosceles Triangle 8"/>
          <p:cNvSpPr/>
          <p:nvPr/>
        </p:nvSpPr>
        <p:spPr>
          <a:xfrm>
            <a:off x="6793362" y="4653136"/>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a</a:t>
            </a:r>
            <a:endParaRPr lang="en-GB" sz="1200" dirty="0">
              <a:solidFill>
                <a:schemeClr val="tx1"/>
              </a:solidFill>
            </a:endParaRPr>
          </a:p>
        </p:txBody>
      </p:sp>
      <p:sp>
        <p:nvSpPr>
          <p:cNvPr id="17" name="TextBox 16"/>
          <p:cNvSpPr txBox="1"/>
          <p:nvPr/>
        </p:nvSpPr>
        <p:spPr>
          <a:xfrm>
            <a:off x="899592" y="1070734"/>
            <a:ext cx="4680520" cy="3139321"/>
          </a:xfrm>
          <a:prstGeom prst="rect">
            <a:avLst/>
          </a:prstGeom>
          <a:noFill/>
        </p:spPr>
        <p:txBody>
          <a:bodyPr wrap="square" rtlCol="0">
            <a:spAutoFit/>
          </a:bodyPr>
          <a:lstStyle/>
          <a:p>
            <a:r>
              <a:rPr lang="en-GB" sz="1100" b="1" dirty="0" smtClean="0">
                <a:latin typeface="Arial" pitchFamily="34" charset="0"/>
                <a:cs typeface="Arial" pitchFamily="34" charset="0"/>
              </a:rPr>
              <a:t>Instruction:</a:t>
            </a:r>
          </a:p>
          <a:p>
            <a:r>
              <a:rPr lang="en-GB" sz="1100" dirty="0" smtClean="0">
                <a:latin typeface="Arial" pitchFamily="34" charset="0"/>
                <a:cs typeface="Arial" pitchFamily="34" charset="0"/>
              </a:rPr>
              <a:t>2 even lines of players at cone A and B.  4 cones are placed 10 metres apart in a row and 1 ball is placed no. 2 cone from cone A.</a:t>
            </a:r>
          </a:p>
          <a:p>
            <a:r>
              <a:rPr lang="en-GB" sz="1100" dirty="0" smtClean="0">
                <a:latin typeface="Arial" pitchFamily="34" charset="0"/>
                <a:cs typeface="Arial" pitchFamily="34" charset="0"/>
              </a:rPr>
              <a:t>The idea is that you will always have one player effecting a touch on the player dumping the ball.  The defending player will then become the scooper and dumper.</a:t>
            </a:r>
          </a:p>
          <a:p>
            <a:r>
              <a:rPr lang="en-GB" sz="1100" u="sng" dirty="0" smtClean="0">
                <a:latin typeface="Arial" pitchFamily="34" charset="0"/>
                <a:cs typeface="Arial" pitchFamily="34" charset="0"/>
              </a:rPr>
              <a:t>Var 1:</a:t>
            </a:r>
            <a:r>
              <a:rPr lang="en-GB" sz="1100" dirty="0" smtClean="0">
                <a:latin typeface="Arial" pitchFamily="34" charset="0"/>
                <a:cs typeface="Arial" pitchFamily="34" charset="0"/>
              </a:rPr>
              <a:t>  To start, the first player from cone A will  scoop the ball and dump at no.3.   The player from cone B will start running once player from A has passed  cone no. 1.  Player B will initiate the touch at cone no. 3. Player A will dump and continue through to join the back of the line at cone B.  The player who has just made the touch, will then back-pedal to cone no. 4, will run forward, scoop at no.3 and dump at no. 2.  Meanwhile, the next player from cone A will start running once the player from B has completed the back-pedal to cone no.4 and started running forward again.  They will now initiate the touch at cone no.2 and back-pedal to cone no. 1 and continue forward to scoop and dump. </a:t>
            </a:r>
          </a:p>
          <a:p>
            <a:r>
              <a:rPr lang="en-GB" sz="1100" dirty="0" smtClean="0">
                <a:latin typeface="Arial" pitchFamily="34" charset="0"/>
                <a:cs typeface="Arial" pitchFamily="34" charset="0"/>
              </a:rPr>
              <a:t>Var 2: make it a race between back-pedal running players vs forward running players between cones 1 and 2 and cones 3 and 4. </a:t>
            </a:r>
          </a:p>
        </p:txBody>
      </p:sp>
      <p:sp>
        <p:nvSpPr>
          <p:cNvPr id="22" name="TextBox 21"/>
          <p:cNvSpPr txBox="1"/>
          <p:nvPr/>
        </p:nvSpPr>
        <p:spPr>
          <a:xfrm>
            <a:off x="971600" y="4653136"/>
            <a:ext cx="3744416" cy="1277273"/>
          </a:xfrm>
          <a:prstGeom prst="rect">
            <a:avLst/>
          </a:prstGeom>
          <a:noFill/>
        </p:spPr>
        <p:txBody>
          <a:bodyPr wrap="square" rtlCol="0">
            <a:spAutoFit/>
          </a:bodyPr>
          <a:lstStyle/>
          <a:p>
            <a:r>
              <a:rPr lang="en-GB" sz="1100" b="1" dirty="0" smtClean="0">
                <a:latin typeface="Arial" pitchFamily="34" charset="0"/>
                <a:cs typeface="Arial" pitchFamily="34" charset="0"/>
              </a:rPr>
              <a:t>Coaching point: </a:t>
            </a:r>
          </a:p>
          <a:p>
            <a:r>
              <a:rPr lang="en-GB" sz="1100" dirty="0" smtClean="0">
                <a:latin typeface="Arial" pitchFamily="34" charset="0"/>
                <a:cs typeface="Arial" pitchFamily="34" charset="0"/>
              </a:rPr>
              <a:t>No ball movement on the ground at dump.  Body positions.  One handed scoops and dumps (players can place one hand behind their backs to encourage this).   </a:t>
            </a:r>
          </a:p>
          <a:p>
            <a:r>
              <a:rPr lang="en-GB" sz="1100" dirty="0" smtClean="0">
                <a:latin typeface="Arial" pitchFamily="34" charset="0"/>
                <a:cs typeface="Arial" pitchFamily="34" charset="0"/>
              </a:rPr>
              <a:t>If there are a lot of players, set up two grids, that way players will get more time on the ball. (3-4 max at each end)</a:t>
            </a:r>
            <a:endParaRPr lang="en-GB" sz="1100" dirty="0">
              <a:latin typeface="Arial" pitchFamily="34" charset="0"/>
              <a:cs typeface="Arial" pitchFamily="34" charset="0"/>
            </a:endParaRPr>
          </a:p>
        </p:txBody>
      </p:sp>
      <p:sp>
        <p:nvSpPr>
          <p:cNvPr id="18" name="TextBox 17"/>
          <p:cNvSpPr txBox="1"/>
          <p:nvPr/>
        </p:nvSpPr>
        <p:spPr>
          <a:xfrm>
            <a:off x="6754012" y="5002437"/>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3" name="TextBox 22"/>
          <p:cNvSpPr txBox="1"/>
          <p:nvPr/>
        </p:nvSpPr>
        <p:spPr>
          <a:xfrm>
            <a:off x="6732240" y="1229410"/>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b</a:t>
            </a:r>
            <a:endParaRPr lang="en-GB" sz="1200" dirty="0">
              <a:latin typeface="Arial" pitchFamily="34" charset="0"/>
              <a:cs typeface="Arial" pitchFamily="34" charset="0"/>
            </a:endParaRPr>
          </a:p>
        </p:txBody>
      </p:sp>
      <p:sp>
        <p:nvSpPr>
          <p:cNvPr id="24" name="TextBox 23"/>
          <p:cNvSpPr txBox="1"/>
          <p:nvPr/>
        </p:nvSpPr>
        <p:spPr>
          <a:xfrm>
            <a:off x="6729462" y="863000"/>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Y</a:t>
            </a:r>
            <a:endParaRPr lang="en-GB" sz="1200" dirty="0">
              <a:latin typeface="Arial" pitchFamily="34" charset="0"/>
              <a:cs typeface="Arial" pitchFamily="34" charset="0"/>
            </a:endParaRPr>
          </a:p>
        </p:txBody>
      </p:sp>
      <p:sp>
        <p:nvSpPr>
          <p:cNvPr id="25" name="TextBox 24"/>
          <p:cNvSpPr txBox="1"/>
          <p:nvPr/>
        </p:nvSpPr>
        <p:spPr>
          <a:xfrm>
            <a:off x="6723370" y="511359"/>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Y</a:t>
            </a:r>
            <a:endParaRPr lang="en-GB" sz="1200" dirty="0">
              <a:latin typeface="Arial" pitchFamily="34" charset="0"/>
              <a:cs typeface="Arial" pitchFamily="34" charset="0"/>
            </a:endParaRPr>
          </a:p>
        </p:txBody>
      </p:sp>
      <p:sp>
        <p:nvSpPr>
          <p:cNvPr id="26" name="TextBox 25"/>
          <p:cNvSpPr txBox="1"/>
          <p:nvPr/>
        </p:nvSpPr>
        <p:spPr>
          <a:xfrm>
            <a:off x="6760704" y="5344752"/>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7" name="TextBox 26"/>
          <p:cNvSpPr txBox="1"/>
          <p:nvPr/>
        </p:nvSpPr>
        <p:spPr>
          <a:xfrm>
            <a:off x="6754012" y="4836502"/>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35" name="Oval 34"/>
          <p:cNvSpPr/>
          <p:nvPr/>
        </p:nvSpPr>
        <p:spPr>
          <a:xfrm rot="6060000" flipV="1">
            <a:off x="6996739" y="3102742"/>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49" name="TextBox 48"/>
          <p:cNvSpPr txBox="1"/>
          <p:nvPr/>
        </p:nvSpPr>
        <p:spPr>
          <a:xfrm>
            <a:off x="6760704" y="5168078"/>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53" name="Arc 52"/>
          <p:cNvSpPr/>
          <p:nvPr/>
        </p:nvSpPr>
        <p:spPr>
          <a:xfrm rot="325183">
            <a:off x="6823954" y="2934190"/>
            <a:ext cx="216024" cy="427521"/>
          </a:xfrm>
          <a:prstGeom prst="arc">
            <a:avLst>
              <a:gd name="adj1" fmla="val 16200000"/>
              <a:gd name="adj2" fmla="val 3883751"/>
            </a:avLst>
          </a:prstGeom>
          <a:ln>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Arc 53"/>
          <p:cNvSpPr/>
          <p:nvPr/>
        </p:nvSpPr>
        <p:spPr>
          <a:xfrm rot="11160000">
            <a:off x="6681984" y="2863055"/>
            <a:ext cx="216024" cy="427521"/>
          </a:xfrm>
          <a:prstGeom prst="arc">
            <a:avLst>
              <a:gd name="adj1" fmla="val 16200000"/>
              <a:gd name="adj2" fmla="val 3883751"/>
            </a:avLst>
          </a:prstGeom>
          <a:ln>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60" name="Straight Arrow Connector 59"/>
          <p:cNvCxnSpPr/>
          <p:nvPr/>
        </p:nvCxnSpPr>
        <p:spPr>
          <a:xfrm flipV="1">
            <a:off x="6721354" y="1694116"/>
            <a:ext cx="0" cy="1080120"/>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721354" y="681810"/>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Y</a:t>
            </a:r>
            <a:endParaRPr lang="en-GB" sz="1200" dirty="0">
              <a:latin typeface="Arial" pitchFamily="34" charset="0"/>
              <a:cs typeface="Arial" pitchFamily="34" charset="0"/>
            </a:endParaRPr>
          </a:p>
        </p:txBody>
      </p:sp>
      <p:sp>
        <p:nvSpPr>
          <p:cNvPr id="42" name="Oval 41"/>
          <p:cNvSpPr/>
          <p:nvPr/>
        </p:nvSpPr>
        <p:spPr>
          <a:xfrm rot="6000000" flipV="1">
            <a:off x="6632161" y="3029978"/>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cxnSp>
        <p:nvCxnSpPr>
          <p:cNvPr id="61" name="Straight Arrow Connector 60"/>
          <p:cNvCxnSpPr/>
          <p:nvPr/>
        </p:nvCxnSpPr>
        <p:spPr>
          <a:xfrm flipV="1">
            <a:off x="6616688" y="1700808"/>
            <a:ext cx="0" cy="1080120"/>
          </a:xfrm>
          <a:prstGeom prst="straightConnector1">
            <a:avLst/>
          </a:prstGeom>
          <a:ln>
            <a:solidFill>
              <a:schemeClr val="tx1"/>
            </a:solidFill>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V="1">
            <a:off x="6516216" y="1700808"/>
            <a:ext cx="0" cy="1080120"/>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V="1">
            <a:off x="7020272" y="3366984"/>
            <a:ext cx="0" cy="108012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V="1">
            <a:off x="7242988" y="3366984"/>
            <a:ext cx="0" cy="108012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V="1">
            <a:off x="7131630" y="3366984"/>
            <a:ext cx="0" cy="1080120"/>
          </a:xfrm>
          <a:prstGeom prst="straightConnector1">
            <a:avLst/>
          </a:prstGeom>
          <a:ln>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66" name="Isosceles Triangle 65"/>
          <p:cNvSpPr/>
          <p:nvPr/>
        </p:nvSpPr>
        <p:spPr>
          <a:xfrm>
            <a:off x="6775784" y="3933056"/>
            <a:ext cx="216024" cy="216024"/>
          </a:xfrm>
          <a:prstGeom prst="triangle">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1</a:t>
            </a:r>
            <a:endParaRPr lang="en-GB" sz="1200" dirty="0">
              <a:solidFill>
                <a:schemeClr val="tx1"/>
              </a:solidFill>
            </a:endParaRPr>
          </a:p>
        </p:txBody>
      </p:sp>
      <p:sp>
        <p:nvSpPr>
          <p:cNvPr id="67" name="Isosceles Triangle 66"/>
          <p:cNvSpPr/>
          <p:nvPr/>
        </p:nvSpPr>
        <p:spPr>
          <a:xfrm>
            <a:off x="6754012" y="3356992"/>
            <a:ext cx="216024" cy="216024"/>
          </a:xfrm>
          <a:prstGeom prst="triangle">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2</a:t>
            </a:r>
            <a:endParaRPr lang="en-GB" sz="1200" dirty="0">
              <a:solidFill>
                <a:schemeClr val="tx1"/>
              </a:solidFill>
            </a:endParaRPr>
          </a:p>
        </p:txBody>
      </p:sp>
      <p:sp>
        <p:nvSpPr>
          <p:cNvPr id="68" name="Isosceles Triangle 67"/>
          <p:cNvSpPr/>
          <p:nvPr/>
        </p:nvSpPr>
        <p:spPr>
          <a:xfrm>
            <a:off x="6754012" y="2636912"/>
            <a:ext cx="216024" cy="216024"/>
          </a:xfrm>
          <a:prstGeom prst="triangle">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3</a:t>
            </a:r>
            <a:endParaRPr lang="en-GB" sz="1200" dirty="0">
              <a:solidFill>
                <a:schemeClr val="tx1"/>
              </a:solidFill>
            </a:endParaRPr>
          </a:p>
        </p:txBody>
      </p:sp>
      <p:sp>
        <p:nvSpPr>
          <p:cNvPr id="69" name="Isosceles Triangle 68"/>
          <p:cNvSpPr/>
          <p:nvPr/>
        </p:nvSpPr>
        <p:spPr>
          <a:xfrm>
            <a:off x="6754012" y="1988840"/>
            <a:ext cx="216024" cy="216024"/>
          </a:xfrm>
          <a:prstGeom prst="triangle">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4</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6229013" cy="369332"/>
          </a:xfrm>
          <a:prstGeom prst="rect">
            <a:avLst/>
          </a:prstGeom>
          <a:noFill/>
        </p:spPr>
        <p:txBody>
          <a:bodyPr wrap="none" rtlCol="0">
            <a:spAutoFit/>
          </a:bodyPr>
          <a:lstStyle/>
          <a:p>
            <a:r>
              <a:rPr lang="en-GB" dirty="0" smtClean="0">
                <a:latin typeface="Arial" pitchFamily="34" charset="0"/>
                <a:cs typeface="Arial" pitchFamily="34" charset="0"/>
              </a:rPr>
              <a:t>Warm-up Drill: 4 corners (Sub-unit skills – backwards pass)</a:t>
            </a:r>
            <a:endParaRPr lang="en-GB" dirty="0">
              <a:latin typeface="Arial" pitchFamily="34" charset="0"/>
              <a:cs typeface="Arial" pitchFamily="34" charset="0"/>
            </a:endParaRPr>
          </a:p>
        </p:txBody>
      </p:sp>
      <p:sp>
        <p:nvSpPr>
          <p:cNvPr id="6" name="Isosceles Triangle 5"/>
          <p:cNvSpPr/>
          <p:nvPr/>
        </p:nvSpPr>
        <p:spPr>
          <a:xfrm>
            <a:off x="6948264" y="242088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c</a:t>
            </a:r>
            <a:endParaRPr lang="en-GB" sz="1200" dirty="0">
              <a:solidFill>
                <a:schemeClr val="tx1"/>
              </a:solidFill>
            </a:endParaRPr>
          </a:p>
        </p:txBody>
      </p:sp>
      <p:sp>
        <p:nvSpPr>
          <p:cNvPr id="7" name="Isosceles Triangle 6"/>
          <p:cNvSpPr/>
          <p:nvPr/>
        </p:nvSpPr>
        <p:spPr>
          <a:xfrm>
            <a:off x="5724128" y="126876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b</a:t>
            </a:r>
            <a:endParaRPr lang="en-GB" sz="1200" dirty="0">
              <a:solidFill>
                <a:schemeClr val="tx1"/>
              </a:solidFill>
            </a:endParaRPr>
          </a:p>
        </p:txBody>
      </p:sp>
      <p:sp>
        <p:nvSpPr>
          <p:cNvPr id="8" name="Isosceles Triangle 7"/>
          <p:cNvSpPr/>
          <p:nvPr/>
        </p:nvSpPr>
        <p:spPr>
          <a:xfrm>
            <a:off x="4499992" y="2564904"/>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d</a:t>
            </a:r>
            <a:endParaRPr lang="en-GB" sz="1200" dirty="0">
              <a:solidFill>
                <a:schemeClr val="tx1"/>
              </a:solidFill>
            </a:endParaRPr>
          </a:p>
        </p:txBody>
      </p:sp>
      <p:sp>
        <p:nvSpPr>
          <p:cNvPr id="9" name="Isosceles Triangle 8"/>
          <p:cNvSpPr/>
          <p:nvPr/>
        </p:nvSpPr>
        <p:spPr>
          <a:xfrm>
            <a:off x="5508104" y="378904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a</a:t>
            </a:r>
            <a:endParaRPr lang="en-GB" sz="1200" dirty="0">
              <a:solidFill>
                <a:schemeClr val="tx1"/>
              </a:solidFill>
            </a:endParaRPr>
          </a:p>
        </p:txBody>
      </p:sp>
      <p:sp>
        <p:nvSpPr>
          <p:cNvPr id="13" name="Oval 12"/>
          <p:cNvSpPr/>
          <p:nvPr/>
        </p:nvSpPr>
        <p:spPr>
          <a:xfrm rot="2040000" flipV="1">
            <a:off x="6523429" y="1614952"/>
            <a:ext cx="273605" cy="10944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7" name="TextBox 16"/>
          <p:cNvSpPr txBox="1"/>
          <p:nvPr/>
        </p:nvSpPr>
        <p:spPr>
          <a:xfrm>
            <a:off x="899592" y="1412776"/>
            <a:ext cx="3096344" cy="3477875"/>
          </a:xfrm>
          <a:prstGeom prst="rect">
            <a:avLst/>
          </a:prstGeom>
          <a:noFill/>
        </p:spPr>
        <p:txBody>
          <a:bodyPr wrap="square" rtlCol="0">
            <a:spAutoFit/>
          </a:bodyPr>
          <a:lstStyle/>
          <a:p>
            <a:r>
              <a:rPr lang="en-GB" sz="1100" b="1" dirty="0" smtClean="0">
                <a:latin typeface="Arial" pitchFamily="34" charset="0"/>
                <a:cs typeface="Arial" pitchFamily="34" charset="0"/>
              </a:rPr>
              <a:t>Instruction:</a:t>
            </a:r>
          </a:p>
          <a:p>
            <a:r>
              <a:rPr lang="en-GB" sz="1100" dirty="0" smtClean="0">
                <a:latin typeface="Arial" pitchFamily="34" charset="0"/>
                <a:cs typeface="Arial" pitchFamily="34" charset="0"/>
              </a:rPr>
              <a:t>Set up cones A and B at 10m-15m apart and same with cones C and D.</a:t>
            </a:r>
          </a:p>
          <a:p>
            <a:r>
              <a:rPr lang="en-GB" sz="1100" dirty="0" smtClean="0">
                <a:latin typeface="Arial" pitchFamily="34" charset="0"/>
                <a:cs typeface="Arial" pitchFamily="34" charset="0"/>
              </a:rPr>
              <a:t>2 even lines of players at cone A and C. 1 ball used</a:t>
            </a:r>
          </a:p>
          <a:p>
            <a:r>
              <a:rPr lang="en-GB" sz="1100" u="sng" dirty="0" smtClean="0">
                <a:latin typeface="Arial" pitchFamily="34" charset="0"/>
                <a:cs typeface="Arial" pitchFamily="34" charset="0"/>
              </a:rPr>
              <a:t>Var 1:</a:t>
            </a:r>
            <a:r>
              <a:rPr lang="en-GB" sz="1100" dirty="0" smtClean="0">
                <a:latin typeface="Arial" pitchFamily="34" charset="0"/>
                <a:cs typeface="Arial" pitchFamily="34" charset="0"/>
              </a:rPr>
              <a:t> Player at cone A runs to cone B and passes backward to player at cone C.  They will then join the back of the line at cone C.</a:t>
            </a:r>
          </a:p>
          <a:p>
            <a:r>
              <a:rPr lang="en-GB" sz="1100" dirty="0" smtClean="0">
                <a:latin typeface="Arial" pitchFamily="34" charset="0"/>
                <a:cs typeface="Arial" pitchFamily="34" charset="0"/>
              </a:rPr>
              <a:t>Player at cone C receives the ball and runs to cone D where they will pass back to cone A. They will then join the back of the line at cone A. </a:t>
            </a:r>
          </a:p>
          <a:p>
            <a:r>
              <a:rPr lang="en-GB" sz="1100" u="sng" dirty="0" smtClean="0">
                <a:latin typeface="Arial" pitchFamily="34" charset="0"/>
                <a:cs typeface="Arial" pitchFamily="34" charset="0"/>
              </a:rPr>
              <a:t>Var 2</a:t>
            </a:r>
            <a:r>
              <a:rPr lang="en-GB" sz="1100" dirty="0" smtClean="0">
                <a:latin typeface="Arial" pitchFamily="34" charset="0"/>
                <a:cs typeface="Arial" pitchFamily="34" charset="0"/>
              </a:rPr>
              <a:t>: Increase speed</a:t>
            </a:r>
          </a:p>
          <a:p>
            <a:r>
              <a:rPr lang="en-GB" sz="1100" u="sng" dirty="0" smtClean="0">
                <a:latin typeface="Arial" pitchFamily="34" charset="0"/>
                <a:cs typeface="Arial" pitchFamily="34" charset="0"/>
              </a:rPr>
              <a:t>Var 3</a:t>
            </a:r>
            <a:r>
              <a:rPr lang="en-GB" sz="1100" dirty="0" smtClean="0">
                <a:latin typeface="Arial" pitchFamily="34" charset="0"/>
                <a:cs typeface="Arial" pitchFamily="34" charset="0"/>
              </a:rPr>
              <a:t>: Add another ball</a:t>
            </a:r>
          </a:p>
          <a:p>
            <a:r>
              <a:rPr lang="en-GB" sz="1100" u="sng" dirty="0" smtClean="0">
                <a:latin typeface="Arial" pitchFamily="34" charset="0"/>
                <a:cs typeface="Arial" pitchFamily="34" charset="0"/>
              </a:rPr>
              <a:t>Var 4</a:t>
            </a:r>
            <a:r>
              <a:rPr lang="en-GB" sz="1100" dirty="0" smtClean="0">
                <a:latin typeface="Arial" pitchFamily="34" charset="0"/>
                <a:cs typeface="Arial" pitchFamily="34" charset="0"/>
              </a:rPr>
              <a:t>: Vary the depth of cone B and D.  The further out these cones are the harder the pass.</a:t>
            </a:r>
          </a:p>
          <a:p>
            <a:r>
              <a:rPr lang="en-GB" sz="1100" u="sng" dirty="0" smtClean="0">
                <a:latin typeface="Arial" pitchFamily="34" charset="0"/>
                <a:cs typeface="Arial" pitchFamily="34" charset="0"/>
              </a:rPr>
              <a:t>Var 5</a:t>
            </a:r>
            <a:r>
              <a:rPr lang="en-GB" sz="1100" dirty="0" smtClean="0">
                <a:latin typeface="Arial" pitchFamily="34" charset="0"/>
                <a:cs typeface="Arial" pitchFamily="34" charset="0"/>
              </a:rPr>
              <a:t>: Take cones A and C back and have them running onto the ball</a:t>
            </a:r>
          </a:p>
          <a:p>
            <a:r>
              <a:rPr lang="en-GB" sz="1100" dirty="0" smtClean="0">
                <a:latin typeface="Arial" pitchFamily="34" charset="0"/>
                <a:cs typeface="Arial" pitchFamily="34" charset="0"/>
              </a:rPr>
              <a:t> </a:t>
            </a:r>
          </a:p>
        </p:txBody>
      </p:sp>
      <p:cxnSp>
        <p:nvCxnSpPr>
          <p:cNvPr id="19" name="Straight Arrow Connector 18"/>
          <p:cNvCxnSpPr/>
          <p:nvPr/>
        </p:nvCxnSpPr>
        <p:spPr>
          <a:xfrm flipV="1">
            <a:off x="5652120" y="1556792"/>
            <a:ext cx="144016" cy="21602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99592" y="4941168"/>
            <a:ext cx="4689863" cy="1215717"/>
          </a:xfrm>
          <a:prstGeom prst="rect">
            <a:avLst/>
          </a:prstGeom>
          <a:noFill/>
        </p:spPr>
        <p:txBody>
          <a:bodyPr wrap="square" rtlCol="0">
            <a:spAutoFit/>
          </a:bodyPr>
          <a:lstStyle/>
          <a:p>
            <a:r>
              <a:rPr lang="en-GB" sz="1100" b="1" dirty="0" smtClean="0">
                <a:latin typeface="Arial" pitchFamily="34" charset="0"/>
                <a:cs typeface="Arial" pitchFamily="34" charset="0"/>
              </a:rPr>
              <a:t>Coaching point: </a:t>
            </a:r>
          </a:p>
          <a:p>
            <a:r>
              <a:rPr lang="en-GB" sz="1100" dirty="0" smtClean="0">
                <a:latin typeface="Arial" pitchFamily="34" charset="0"/>
                <a:cs typeface="Arial" pitchFamily="34" charset="0"/>
              </a:rPr>
              <a:t>This drill is good for practicing passes used for ‘wraps’ and ‘switches’.</a:t>
            </a:r>
          </a:p>
          <a:p>
            <a:r>
              <a:rPr lang="en-GB" sz="1100" dirty="0" smtClean="0">
                <a:latin typeface="Arial" pitchFamily="34" charset="0"/>
                <a:cs typeface="Arial" pitchFamily="34" charset="0"/>
              </a:rPr>
              <a:t>Concentration on turning body, looking, a pass to space in front of player.</a:t>
            </a:r>
          </a:p>
          <a:p>
            <a:r>
              <a:rPr lang="en-GB" sz="1100" dirty="0" smtClean="0">
                <a:latin typeface="Arial" pitchFamily="34" charset="0"/>
                <a:cs typeface="Arial" pitchFamily="34" charset="0"/>
              </a:rPr>
              <a:t>Communication to be included as well.</a:t>
            </a:r>
          </a:p>
          <a:p>
            <a:endParaRPr lang="en-GB" dirty="0"/>
          </a:p>
        </p:txBody>
      </p:sp>
      <p:sp>
        <p:nvSpPr>
          <p:cNvPr id="18" name="TextBox 17"/>
          <p:cNvSpPr txBox="1"/>
          <p:nvPr/>
        </p:nvSpPr>
        <p:spPr>
          <a:xfrm>
            <a:off x="5436096" y="4160113"/>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1" name="TextBox 20"/>
          <p:cNvSpPr txBox="1"/>
          <p:nvPr/>
        </p:nvSpPr>
        <p:spPr>
          <a:xfrm>
            <a:off x="7668344" y="2647945"/>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3" name="TextBox 22"/>
          <p:cNvSpPr txBox="1"/>
          <p:nvPr/>
        </p:nvSpPr>
        <p:spPr>
          <a:xfrm>
            <a:off x="7452320" y="2636912"/>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4" name="TextBox 23"/>
          <p:cNvSpPr txBox="1"/>
          <p:nvPr/>
        </p:nvSpPr>
        <p:spPr>
          <a:xfrm>
            <a:off x="7236296" y="2636912"/>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5" name="TextBox 24"/>
          <p:cNvSpPr txBox="1"/>
          <p:nvPr/>
        </p:nvSpPr>
        <p:spPr>
          <a:xfrm>
            <a:off x="6948264" y="2636912"/>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X2</a:t>
            </a:r>
            <a:endParaRPr lang="en-GB" sz="1200" dirty="0">
              <a:latin typeface="Arial" pitchFamily="34" charset="0"/>
              <a:cs typeface="Arial" pitchFamily="34" charset="0"/>
            </a:endParaRPr>
          </a:p>
        </p:txBody>
      </p:sp>
      <p:sp>
        <p:nvSpPr>
          <p:cNvPr id="26" name="TextBox 25"/>
          <p:cNvSpPr txBox="1"/>
          <p:nvPr/>
        </p:nvSpPr>
        <p:spPr>
          <a:xfrm>
            <a:off x="5436096" y="4309864"/>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7" name="TextBox 26"/>
          <p:cNvSpPr txBox="1"/>
          <p:nvPr/>
        </p:nvSpPr>
        <p:spPr>
          <a:xfrm>
            <a:off x="5436096" y="4480656"/>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31" name="Arc 30"/>
          <p:cNvSpPr/>
          <p:nvPr/>
        </p:nvSpPr>
        <p:spPr>
          <a:xfrm>
            <a:off x="5580112" y="1556792"/>
            <a:ext cx="1368152" cy="1440160"/>
          </a:xfrm>
          <a:prstGeom prst="arc">
            <a:avLst>
              <a:gd name="adj1" fmla="val 15431997"/>
              <a:gd name="adj2" fmla="val 232919"/>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cxnSp>
        <p:nvCxnSpPr>
          <p:cNvPr id="32" name="Straight Arrow Connector 31"/>
          <p:cNvCxnSpPr/>
          <p:nvPr/>
        </p:nvCxnSpPr>
        <p:spPr>
          <a:xfrm flipH="1">
            <a:off x="4788024" y="2564904"/>
            <a:ext cx="2088232" cy="1440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Arc 38"/>
          <p:cNvSpPr/>
          <p:nvPr/>
        </p:nvSpPr>
        <p:spPr>
          <a:xfrm rot="10800000">
            <a:off x="4499992" y="2276872"/>
            <a:ext cx="1656184" cy="1584176"/>
          </a:xfrm>
          <a:prstGeom prst="arc">
            <a:avLst>
              <a:gd name="adj1" fmla="val 16164135"/>
              <a:gd name="adj2" fmla="val 989894"/>
            </a:avLst>
          </a:prstGeom>
          <a:ln>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40" name="Oval 39"/>
          <p:cNvSpPr/>
          <p:nvPr/>
        </p:nvSpPr>
        <p:spPr>
          <a:xfrm rot="2768835" flipV="1">
            <a:off x="4513271" y="3422280"/>
            <a:ext cx="273605" cy="13114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42" name="Oval 41"/>
          <p:cNvSpPr/>
          <p:nvPr/>
        </p:nvSpPr>
        <p:spPr>
          <a:xfrm>
            <a:off x="5464560" y="4005064"/>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X</a:t>
            </a:r>
            <a:endParaRPr lang="en-GB"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5151795" cy="369332"/>
          </a:xfrm>
          <a:prstGeom prst="rect">
            <a:avLst/>
          </a:prstGeom>
          <a:noFill/>
        </p:spPr>
        <p:txBody>
          <a:bodyPr wrap="none" rtlCol="0">
            <a:spAutoFit/>
          </a:bodyPr>
          <a:lstStyle/>
          <a:p>
            <a:r>
              <a:rPr lang="en-GB" dirty="0" smtClean="0">
                <a:latin typeface="Arial" pitchFamily="34" charset="0"/>
                <a:cs typeface="Arial" pitchFamily="34" charset="0"/>
              </a:rPr>
              <a:t>Warm-up Drill: Sub-unit skills – switch/wrap pass</a:t>
            </a:r>
            <a:endParaRPr lang="en-GB" dirty="0">
              <a:latin typeface="Arial" pitchFamily="34" charset="0"/>
              <a:cs typeface="Arial" pitchFamily="34" charset="0"/>
            </a:endParaRPr>
          </a:p>
        </p:txBody>
      </p:sp>
      <p:sp>
        <p:nvSpPr>
          <p:cNvPr id="6" name="Isosceles Triangle 5"/>
          <p:cNvSpPr/>
          <p:nvPr/>
        </p:nvSpPr>
        <p:spPr>
          <a:xfrm>
            <a:off x="6588224" y="162880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c</a:t>
            </a:r>
            <a:endParaRPr lang="en-GB" sz="1200" dirty="0">
              <a:solidFill>
                <a:schemeClr val="tx1"/>
              </a:solidFill>
            </a:endParaRPr>
          </a:p>
        </p:txBody>
      </p:sp>
      <p:sp>
        <p:nvSpPr>
          <p:cNvPr id="7" name="Isosceles Triangle 6"/>
          <p:cNvSpPr/>
          <p:nvPr/>
        </p:nvSpPr>
        <p:spPr>
          <a:xfrm>
            <a:off x="7020272" y="3933056"/>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b</a:t>
            </a:r>
            <a:endParaRPr lang="en-GB" sz="1200" dirty="0">
              <a:solidFill>
                <a:schemeClr val="tx1"/>
              </a:solidFill>
            </a:endParaRPr>
          </a:p>
        </p:txBody>
      </p:sp>
      <p:sp>
        <p:nvSpPr>
          <p:cNvPr id="8" name="Isosceles Triangle 7"/>
          <p:cNvSpPr/>
          <p:nvPr/>
        </p:nvSpPr>
        <p:spPr>
          <a:xfrm>
            <a:off x="4860032" y="163642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d</a:t>
            </a:r>
            <a:endParaRPr lang="en-GB" sz="1200" dirty="0">
              <a:solidFill>
                <a:schemeClr val="tx1"/>
              </a:solidFill>
            </a:endParaRPr>
          </a:p>
        </p:txBody>
      </p:sp>
      <p:sp>
        <p:nvSpPr>
          <p:cNvPr id="9" name="Isosceles Triangle 8"/>
          <p:cNvSpPr/>
          <p:nvPr/>
        </p:nvSpPr>
        <p:spPr>
          <a:xfrm>
            <a:off x="4788024" y="386104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a</a:t>
            </a:r>
            <a:endParaRPr lang="en-GB" sz="1200" dirty="0">
              <a:solidFill>
                <a:schemeClr val="tx1"/>
              </a:solidFill>
            </a:endParaRPr>
          </a:p>
        </p:txBody>
      </p:sp>
      <p:sp>
        <p:nvSpPr>
          <p:cNvPr id="13" name="Oval 12"/>
          <p:cNvSpPr/>
          <p:nvPr/>
        </p:nvSpPr>
        <p:spPr>
          <a:xfrm rot="5400000" flipV="1">
            <a:off x="6651655" y="2501474"/>
            <a:ext cx="250038" cy="8886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7" name="TextBox 16"/>
          <p:cNvSpPr txBox="1"/>
          <p:nvPr/>
        </p:nvSpPr>
        <p:spPr>
          <a:xfrm>
            <a:off x="899592" y="1070734"/>
            <a:ext cx="3096344" cy="2662267"/>
          </a:xfrm>
          <a:prstGeom prst="rect">
            <a:avLst/>
          </a:prstGeom>
          <a:noFill/>
        </p:spPr>
        <p:txBody>
          <a:bodyPr wrap="square" rtlCol="0">
            <a:spAutoFit/>
          </a:bodyPr>
          <a:lstStyle/>
          <a:p>
            <a:r>
              <a:rPr lang="en-GB" sz="1100" b="1" dirty="0" smtClean="0">
                <a:latin typeface="Arial" pitchFamily="34" charset="0"/>
                <a:cs typeface="Arial" pitchFamily="34" charset="0"/>
              </a:rPr>
              <a:t>Instruction:</a:t>
            </a:r>
          </a:p>
          <a:p>
            <a:r>
              <a:rPr lang="en-GB" sz="1100" dirty="0" smtClean="0">
                <a:latin typeface="Arial" pitchFamily="34" charset="0"/>
                <a:cs typeface="Arial" pitchFamily="34" charset="0"/>
              </a:rPr>
              <a:t>Set up a grid of about 10m x 10m .  2 even lines of players at cone A and B. 1 ball used</a:t>
            </a:r>
          </a:p>
          <a:p>
            <a:r>
              <a:rPr lang="en-GB" sz="1100" u="sng" dirty="0" smtClean="0">
                <a:latin typeface="Arial" pitchFamily="34" charset="0"/>
                <a:cs typeface="Arial" pitchFamily="34" charset="0"/>
              </a:rPr>
              <a:t>Var 1:</a:t>
            </a:r>
            <a:r>
              <a:rPr lang="en-GB" sz="1100" dirty="0" smtClean="0">
                <a:latin typeface="Arial" pitchFamily="34" charset="0"/>
                <a:cs typeface="Arial" pitchFamily="34" charset="0"/>
              </a:rPr>
              <a:t> Player at cone A runs towards cone C and passes backward to the space (red target zone) to player from cone B who will be running onto the ball. </a:t>
            </a:r>
          </a:p>
          <a:p>
            <a:r>
              <a:rPr lang="en-GB" sz="1100" dirty="0" smtClean="0">
                <a:latin typeface="Arial" pitchFamily="34" charset="0"/>
                <a:cs typeface="Arial" pitchFamily="34" charset="0"/>
              </a:rPr>
              <a:t>Player B receiving the ball in the red target zone will continue towards cone D and pass bass to next player from cone A who will be running onto the ball and so on</a:t>
            </a:r>
          </a:p>
          <a:p>
            <a:r>
              <a:rPr lang="en-GB" sz="1100" u="sng" dirty="0" smtClean="0">
                <a:latin typeface="Arial" pitchFamily="34" charset="0"/>
                <a:cs typeface="Arial" pitchFamily="34" charset="0"/>
              </a:rPr>
              <a:t>Var 2</a:t>
            </a:r>
            <a:r>
              <a:rPr lang="en-GB" sz="1100" dirty="0" smtClean="0">
                <a:latin typeface="Arial" pitchFamily="34" charset="0"/>
                <a:cs typeface="Arial" pitchFamily="34" charset="0"/>
              </a:rPr>
              <a:t>: Increase speed</a:t>
            </a:r>
          </a:p>
          <a:p>
            <a:r>
              <a:rPr lang="en-GB" sz="1100" dirty="0" smtClean="0">
                <a:latin typeface="Arial" pitchFamily="34" charset="0"/>
                <a:cs typeface="Arial" pitchFamily="34" charset="0"/>
              </a:rPr>
              <a:t>Var 3: Increase grid </a:t>
            </a:r>
          </a:p>
          <a:p>
            <a:endParaRPr lang="en-GB" sz="1200" dirty="0" smtClean="0"/>
          </a:p>
          <a:p>
            <a:endParaRPr lang="en-GB" sz="1200" dirty="0" smtClean="0"/>
          </a:p>
        </p:txBody>
      </p:sp>
      <p:cxnSp>
        <p:nvCxnSpPr>
          <p:cNvPr id="19" name="Straight Arrow Connector 18"/>
          <p:cNvCxnSpPr/>
          <p:nvPr/>
        </p:nvCxnSpPr>
        <p:spPr>
          <a:xfrm flipV="1">
            <a:off x="4932040" y="1844824"/>
            <a:ext cx="1656184" cy="19442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99592" y="4102621"/>
            <a:ext cx="3384376" cy="1554272"/>
          </a:xfrm>
          <a:prstGeom prst="rect">
            <a:avLst/>
          </a:prstGeom>
          <a:noFill/>
        </p:spPr>
        <p:txBody>
          <a:bodyPr wrap="square" rtlCol="0">
            <a:spAutoFit/>
          </a:bodyPr>
          <a:lstStyle/>
          <a:p>
            <a:r>
              <a:rPr lang="en-GB" sz="1100" b="1" dirty="0" smtClean="0">
                <a:latin typeface="Arial" pitchFamily="34" charset="0"/>
                <a:cs typeface="Arial" pitchFamily="34" charset="0"/>
              </a:rPr>
              <a:t>Coaching point: </a:t>
            </a:r>
          </a:p>
          <a:p>
            <a:r>
              <a:rPr lang="en-GB" sz="1100" dirty="0" smtClean="0">
                <a:latin typeface="Arial" pitchFamily="34" charset="0"/>
                <a:cs typeface="Arial" pitchFamily="34" charset="0"/>
              </a:rPr>
              <a:t>This drill is good for practicing passes used for ‘wraps’ and ‘switches’.</a:t>
            </a:r>
          </a:p>
          <a:p>
            <a:r>
              <a:rPr lang="en-GB" sz="1100" dirty="0" smtClean="0">
                <a:latin typeface="Arial" pitchFamily="34" charset="0"/>
                <a:cs typeface="Arial" pitchFamily="34" charset="0"/>
              </a:rPr>
              <a:t>Things to look for: turning body, looking and making the pass, passing to the space (red target zone) rather than man, letting the ball hang in the air.</a:t>
            </a:r>
          </a:p>
          <a:p>
            <a:r>
              <a:rPr lang="en-GB" sz="1100" dirty="0" smtClean="0">
                <a:latin typeface="Arial" pitchFamily="34" charset="0"/>
                <a:cs typeface="Arial" pitchFamily="34" charset="0"/>
              </a:rPr>
              <a:t>Communication to be included as well.</a:t>
            </a:r>
          </a:p>
          <a:p>
            <a:endParaRPr lang="en-GB" dirty="0"/>
          </a:p>
        </p:txBody>
      </p:sp>
      <p:sp>
        <p:nvSpPr>
          <p:cNvPr id="18" name="TextBox 17"/>
          <p:cNvSpPr txBox="1"/>
          <p:nvPr/>
        </p:nvSpPr>
        <p:spPr>
          <a:xfrm>
            <a:off x="4754116" y="4271618"/>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1" name="TextBox 20"/>
          <p:cNvSpPr txBox="1"/>
          <p:nvPr/>
        </p:nvSpPr>
        <p:spPr>
          <a:xfrm>
            <a:off x="7012652" y="4675217"/>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3" name="TextBox 22"/>
          <p:cNvSpPr txBox="1"/>
          <p:nvPr/>
        </p:nvSpPr>
        <p:spPr>
          <a:xfrm>
            <a:off x="7005032" y="4330417"/>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4" name="TextBox 23"/>
          <p:cNvSpPr txBox="1"/>
          <p:nvPr/>
        </p:nvSpPr>
        <p:spPr>
          <a:xfrm>
            <a:off x="7007696" y="4500721"/>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5" name="TextBox 24"/>
          <p:cNvSpPr txBox="1"/>
          <p:nvPr/>
        </p:nvSpPr>
        <p:spPr>
          <a:xfrm>
            <a:off x="7001604" y="4149080"/>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6" name="TextBox 25"/>
          <p:cNvSpPr txBox="1"/>
          <p:nvPr/>
        </p:nvSpPr>
        <p:spPr>
          <a:xfrm>
            <a:off x="4754116" y="4436609"/>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7" name="TextBox 26"/>
          <p:cNvSpPr txBox="1"/>
          <p:nvPr/>
        </p:nvSpPr>
        <p:spPr>
          <a:xfrm>
            <a:off x="4754116" y="4599017"/>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31" name="Arc 30"/>
          <p:cNvSpPr/>
          <p:nvPr/>
        </p:nvSpPr>
        <p:spPr>
          <a:xfrm>
            <a:off x="5724128" y="2060848"/>
            <a:ext cx="1080120" cy="1008112"/>
          </a:xfrm>
          <a:prstGeom prst="arc">
            <a:avLst>
              <a:gd name="adj1" fmla="val 17274640"/>
              <a:gd name="adj2" fmla="val 515346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cxnSp>
        <p:nvCxnSpPr>
          <p:cNvPr id="32" name="Straight Arrow Connector 31"/>
          <p:cNvCxnSpPr/>
          <p:nvPr/>
        </p:nvCxnSpPr>
        <p:spPr>
          <a:xfrm flipH="1" flipV="1">
            <a:off x="5076056" y="1844824"/>
            <a:ext cx="2016224" cy="20162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4788024" y="4077072"/>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X</a:t>
            </a:r>
            <a:endParaRPr lang="en-GB" sz="1400" dirty="0"/>
          </a:p>
        </p:txBody>
      </p:sp>
      <p:sp>
        <p:nvSpPr>
          <p:cNvPr id="30" name="Oval 29"/>
          <p:cNvSpPr/>
          <p:nvPr/>
        </p:nvSpPr>
        <p:spPr>
          <a:xfrm>
            <a:off x="5364088" y="2420888"/>
            <a:ext cx="1152128" cy="1008112"/>
          </a:xfrm>
          <a:prstGeom prst="ellipse">
            <a:avLst/>
          </a:prstGeom>
          <a:solidFill>
            <a:schemeClr val="accent2">
              <a:lumMod val="20000"/>
              <a:lumOff val="80000"/>
              <a:alpha val="38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Arc 33"/>
          <p:cNvSpPr/>
          <p:nvPr/>
        </p:nvSpPr>
        <p:spPr>
          <a:xfrm flipH="1">
            <a:off x="5076056" y="2132856"/>
            <a:ext cx="936104" cy="1008112"/>
          </a:xfrm>
          <a:prstGeom prst="arc">
            <a:avLst>
              <a:gd name="adj1" fmla="val 17274640"/>
              <a:gd name="adj2" fmla="val 515346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35" name="Oval 34"/>
          <p:cNvSpPr/>
          <p:nvPr/>
        </p:nvSpPr>
        <p:spPr>
          <a:xfrm rot="5400000" flipV="1">
            <a:off x="4978611" y="2501474"/>
            <a:ext cx="250038" cy="8886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3978974" cy="369332"/>
          </a:xfrm>
          <a:prstGeom prst="rect">
            <a:avLst/>
          </a:prstGeom>
          <a:noFill/>
        </p:spPr>
        <p:txBody>
          <a:bodyPr wrap="none" rtlCol="0">
            <a:spAutoFit/>
          </a:bodyPr>
          <a:lstStyle/>
          <a:p>
            <a:r>
              <a:rPr lang="en-GB" dirty="0" smtClean="0"/>
              <a:t>Warm-up Drill: Sub-unit skills – pop-pass</a:t>
            </a:r>
            <a:endParaRPr lang="en-GB" dirty="0"/>
          </a:p>
        </p:txBody>
      </p:sp>
      <p:sp>
        <p:nvSpPr>
          <p:cNvPr id="7" name="Isosceles Triangle 6"/>
          <p:cNvSpPr/>
          <p:nvPr/>
        </p:nvSpPr>
        <p:spPr>
          <a:xfrm>
            <a:off x="8066484" y="522920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b</a:t>
            </a:r>
            <a:endParaRPr lang="en-GB" sz="1200" dirty="0">
              <a:solidFill>
                <a:schemeClr val="tx1"/>
              </a:solidFill>
            </a:endParaRPr>
          </a:p>
        </p:txBody>
      </p:sp>
      <p:sp>
        <p:nvSpPr>
          <p:cNvPr id="9" name="Isosceles Triangle 8"/>
          <p:cNvSpPr/>
          <p:nvPr/>
        </p:nvSpPr>
        <p:spPr>
          <a:xfrm>
            <a:off x="6838156" y="525067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a</a:t>
            </a:r>
            <a:endParaRPr lang="en-GB" sz="1200" dirty="0">
              <a:solidFill>
                <a:schemeClr val="tx1"/>
              </a:solidFill>
            </a:endParaRPr>
          </a:p>
        </p:txBody>
      </p:sp>
      <p:sp>
        <p:nvSpPr>
          <p:cNvPr id="17" name="TextBox 16"/>
          <p:cNvSpPr txBox="1"/>
          <p:nvPr/>
        </p:nvSpPr>
        <p:spPr>
          <a:xfrm>
            <a:off x="539552" y="1196752"/>
            <a:ext cx="4392488" cy="1615827"/>
          </a:xfrm>
          <a:prstGeom prst="rect">
            <a:avLst/>
          </a:prstGeom>
          <a:noFill/>
        </p:spPr>
        <p:txBody>
          <a:bodyPr wrap="square" rtlCol="0">
            <a:spAutoFit/>
          </a:bodyPr>
          <a:lstStyle/>
          <a:p>
            <a:r>
              <a:rPr lang="en-GB" sz="1100" b="1" dirty="0" smtClean="0">
                <a:latin typeface="Arial" pitchFamily="34" charset="0"/>
                <a:cs typeface="Arial" pitchFamily="34" charset="0"/>
              </a:rPr>
              <a:t>Instruction:</a:t>
            </a:r>
          </a:p>
          <a:p>
            <a:r>
              <a:rPr lang="en-GB" sz="1100" dirty="0" smtClean="0">
                <a:latin typeface="Arial" pitchFamily="34" charset="0"/>
                <a:cs typeface="Arial" pitchFamily="34" charset="0"/>
              </a:rPr>
              <a:t>2 even lines of players at cone A and B.  Cones spaced at 20 meters apart, 10 meters between the rows.</a:t>
            </a:r>
          </a:p>
          <a:p>
            <a:r>
              <a:rPr lang="en-GB" sz="1100" u="sng" dirty="0" smtClean="0">
                <a:latin typeface="Arial" pitchFamily="34" charset="0"/>
                <a:cs typeface="Arial" pitchFamily="34" charset="0"/>
              </a:rPr>
              <a:t>Var 1:</a:t>
            </a:r>
            <a:r>
              <a:rPr lang="en-GB" sz="1100" dirty="0" smtClean="0">
                <a:latin typeface="Arial" pitchFamily="34" charset="0"/>
                <a:cs typeface="Arial" pitchFamily="34" charset="0"/>
              </a:rPr>
              <a:t> Player 1 from each will take first ball run at angle towards to next cone and will off-load somewhere in the middle to player from cone B.  This is a train-type drill so each player next in line will join the grid to receive the ball.  Player 1 will always collect the ball and the next cone.  The balls should stay in play until the final player who will then dump the ball at his/her next cone.</a:t>
            </a:r>
          </a:p>
        </p:txBody>
      </p:sp>
      <p:sp>
        <p:nvSpPr>
          <p:cNvPr id="22" name="TextBox 21"/>
          <p:cNvSpPr txBox="1"/>
          <p:nvPr/>
        </p:nvSpPr>
        <p:spPr>
          <a:xfrm>
            <a:off x="611560" y="4221088"/>
            <a:ext cx="3384376" cy="600164"/>
          </a:xfrm>
          <a:prstGeom prst="rect">
            <a:avLst/>
          </a:prstGeom>
          <a:noFill/>
        </p:spPr>
        <p:txBody>
          <a:bodyPr wrap="square" rtlCol="0">
            <a:spAutoFit/>
          </a:bodyPr>
          <a:lstStyle/>
          <a:p>
            <a:r>
              <a:rPr lang="en-GB" sz="1100" b="1" dirty="0" smtClean="0">
                <a:latin typeface="Arial" pitchFamily="34" charset="0"/>
                <a:cs typeface="Arial" pitchFamily="34" charset="0"/>
              </a:rPr>
              <a:t>Coaching point: </a:t>
            </a:r>
          </a:p>
          <a:p>
            <a:r>
              <a:rPr lang="en-GB" sz="1100" dirty="0" smtClean="0">
                <a:latin typeface="Arial" pitchFamily="34" charset="0"/>
                <a:cs typeface="Arial" pitchFamily="34" charset="0"/>
              </a:rPr>
              <a:t>This drill is for quick pop-pass, passing to space.  Controlled pass, communication and speed is key</a:t>
            </a:r>
            <a:endParaRPr lang="en-GB" sz="1100" dirty="0">
              <a:latin typeface="Arial" pitchFamily="34" charset="0"/>
              <a:cs typeface="Arial" pitchFamily="34" charset="0"/>
            </a:endParaRPr>
          </a:p>
        </p:txBody>
      </p:sp>
      <p:sp>
        <p:nvSpPr>
          <p:cNvPr id="18" name="TextBox 17"/>
          <p:cNvSpPr txBox="1"/>
          <p:nvPr/>
        </p:nvSpPr>
        <p:spPr>
          <a:xfrm>
            <a:off x="6804248" y="5661248"/>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3" name="TextBox 22"/>
          <p:cNvSpPr txBox="1"/>
          <p:nvPr/>
        </p:nvSpPr>
        <p:spPr>
          <a:xfrm>
            <a:off x="8028384" y="5600273"/>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5" name="TextBox 24"/>
          <p:cNvSpPr txBox="1"/>
          <p:nvPr/>
        </p:nvSpPr>
        <p:spPr>
          <a:xfrm>
            <a:off x="8024956" y="5418936"/>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49" name="TextBox 48"/>
          <p:cNvSpPr txBox="1"/>
          <p:nvPr/>
        </p:nvSpPr>
        <p:spPr>
          <a:xfrm>
            <a:off x="6804248" y="5473558"/>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66" name="Isosceles Triangle 65"/>
          <p:cNvSpPr/>
          <p:nvPr/>
        </p:nvSpPr>
        <p:spPr>
          <a:xfrm>
            <a:off x="8126680" y="110188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89" name="Isosceles Triangle 88"/>
          <p:cNvSpPr/>
          <p:nvPr/>
        </p:nvSpPr>
        <p:spPr>
          <a:xfrm>
            <a:off x="8122488" y="196940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 </a:t>
            </a:r>
            <a:endParaRPr lang="en-GB" sz="1200" dirty="0">
              <a:solidFill>
                <a:schemeClr val="tx1"/>
              </a:solidFill>
            </a:endParaRPr>
          </a:p>
        </p:txBody>
      </p:sp>
      <p:sp>
        <p:nvSpPr>
          <p:cNvPr id="90" name="Isosceles Triangle 89"/>
          <p:cNvSpPr/>
          <p:nvPr/>
        </p:nvSpPr>
        <p:spPr>
          <a:xfrm>
            <a:off x="8123252" y="458112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1" name="Isosceles Triangle 90"/>
          <p:cNvSpPr/>
          <p:nvPr/>
        </p:nvSpPr>
        <p:spPr>
          <a:xfrm>
            <a:off x="6948264" y="1916832"/>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2" name="Isosceles Triangle 91"/>
          <p:cNvSpPr/>
          <p:nvPr/>
        </p:nvSpPr>
        <p:spPr>
          <a:xfrm>
            <a:off x="6948264" y="278092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5" name="Isosceles Triangle 94"/>
          <p:cNvSpPr/>
          <p:nvPr/>
        </p:nvSpPr>
        <p:spPr>
          <a:xfrm>
            <a:off x="6948264" y="458112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6" name="Isosceles Triangle 95"/>
          <p:cNvSpPr/>
          <p:nvPr/>
        </p:nvSpPr>
        <p:spPr>
          <a:xfrm>
            <a:off x="6948264" y="3717032"/>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7" name="Isosceles Triangle 96"/>
          <p:cNvSpPr/>
          <p:nvPr/>
        </p:nvSpPr>
        <p:spPr>
          <a:xfrm>
            <a:off x="8123252" y="3717032"/>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8" name="Isosceles Triangle 97"/>
          <p:cNvSpPr/>
          <p:nvPr/>
        </p:nvSpPr>
        <p:spPr>
          <a:xfrm>
            <a:off x="8126680" y="2830076"/>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9" name="Isosceles Triangle 98"/>
          <p:cNvSpPr/>
          <p:nvPr/>
        </p:nvSpPr>
        <p:spPr>
          <a:xfrm>
            <a:off x="6947500" y="110188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121" name="TextBox 120"/>
          <p:cNvSpPr txBox="1"/>
          <p:nvPr/>
        </p:nvSpPr>
        <p:spPr>
          <a:xfrm>
            <a:off x="7236296" y="5085184"/>
            <a:ext cx="792205" cy="215444"/>
          </a:xfrm>
          <a:prstGeom prst="rect">
            <a:avLst/>
          </a:prstGeom>
          <a:noFill/>
        </p:spPr>
        <p:txBody>
          <a:bodyPr wrap="none" rtlCol="0">
            <a:spAutoFit/>
          </a:bodyPr>
          <a:lstStyle/>
          <a:p>
            <a:r>
              <a:rPr lang="en-US" sz="800" dirty="0" smtClean="0">
                <a:latin typeface="Arial" pitchFamily="34" charset="0"/>
                <a:cs typeface="Arial" pitchFamily="34" charset="0"/>
              </a:rPr>
              <a:t>10 mtrs apart</a:t>
            </a:r>
            <a:endParaRPr lang="en-US" sz="800" dirty="0">
              <a:latin typeface="Arial" pitchFamily="34" charset="0"/>
              <a:cs typeface="Arial" pitchFamily="34" charset="0"/>
            </a:endParaRPr>
          </a:p>
        </p:txBody>
      </p:sp>
      <p:cxnSp>
        <p:nvCxnSpPr>
          <p:cNvPr id="122" name="Straight Arrow Connector 121"/>
          <p:cNvCxnSpPr/>
          <p:nvPr/>
        </p:nvCxnSpPr>
        <p:spPr>
          <a:xfrm flipH="1">
            <a:off x="7380312" y="5373216"/>
            <a:ext cx="432048"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rot="16200000">
            <a:off x="6155828" y="2349229"/>
            <a:ext cx="792205" cy="215444"/>
          </a:xfrm>
          <a:prstGeom prst="rect">
            <a:avLst/>
          </a:prstGeom>
          <a:noFill/>
        </p:spPr>
        <p:txBody>
          <a:bodyPr wrap="none" rtlCol="0">
            <a:spAutoFit/>
          </a:bodyPr>
          <a:lstStyle/>
          <a:p>
            <a:r>
              <a:rPr lang="en-US" sz="800" dirty="0" smtClean="0">
                <a:latin typeface="Arial" pitchFamily="34" charset="0"/>
                <a:cs typeface="Arial" pitchFamily="34" charset="0"/>
              </a:rPr>
              <a:t>20 mtrs apart</a:t>
            </a:r>
            <a:endParaRPr lang="en-US" sz="800" dirty="0">
              <a:latin typeface="Arial" pitchFamily="34" charset="0"/>
              <a:cs typeface="Arial" pitchFamily="34" charset="0"/>
            </a:endParaRPr>
          </a:p>
        </p:txBody>
      </p:sp>
      <p:cxnSp>
        <p:nvCxnSpPr>
          <p:cNvPr id="125" name="Straight Arrow Connector 124"/>
          <p:cNvCxnSpPr/>
          <p:nvPr/>
        </p:nvCxnSpPr>
        <p:spPr>
          <a:xfrm flipH="1">
            <a:off x="6732240" y="2276872"/>
            <a:ext cx="117" cy="43204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6" name="Oval 85"/>
          <p:cNvSpPr/>
          <p:nvPr/>
        </p:nvSpPr>
        <p:spPr>
          <a:xfrm rot="10800000" flipV="1">
            <a:off x="6856824" y="4625703"/>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88" name="Oval 87"/>
          <p:cNvSpPr/>
          <p:nvPr/>
        </p:nvSpPr>
        <p:spPr>
          <a:xfrm rot="10800000" flipV="1">
            <a:off x="8236788" y="3761608"/>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06" name="Oval 105"/>
          <p:cNvSpPr/>
          <p:nvPr/>
        </p:nvSpPr>
        <p:spPr>
          <a:xfrm rot="10800000" flipV="1">
            <a:off x="6853396" y="2837696"/>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07" name="Oval 106"/>
          <p:cNvSpPr/>
          <p:nvPr/>
        </p:nvSpPr>
        <p:spPr>
          <a:xfrm rot="10800000" flipV="1">
            <a:off x="8224976" y="1988840"/>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08" name="Oval 107"/>
          <p:cNvSpPr/>
          <p:nvPr/>
        </p:nvSpPr>
        <p:spPr>
          <a:xfrm rot="10800000" flipV="1">
            <a:off x="6804248" y="1124744"/>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cxnSp>
        <p:nvCxnSpPr>
          <p:cNvPr id="110" name="Straight Arrow Connector 109"/>
          <p:cNvCxnSpPr/>
          <p:nvPr/>
        </p:nvCxnSpPr>
        <p:spPr>
          <a:xfrm flipV="1">
            <a:off x="7092280" y="3861048"/>
            <a:ext cx="936104"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flipV="1">
            <a:off x="7092280" y="3861048"/>
            <a:ext cx="1008112"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3" name="Arc 112"/>
          <p:cNvSpPr/>
          <p:nvPr/>
        </p:nvSpPr>
        <p:spPr>
          <a:xfrm rot="1887116">
            <a:off x="7596336" y="4077072"/>
            <a:ext cx="360040" cy="432048"/>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4" name="Arc 113"/>
          <p:cNvSpPr/>
          <p:nvPr/>
        </p:nvSpPr>
        <p:spPr>
          <a:xfrm rot="7976113" flipV="1">
            <a:off x="7189152" y="4069681"/>
            <a:ext cx="360040" cy="421424"/>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5" name="Arc 114"/>
          <p:cNvSpPr/>
          <p:nvPr/>
        </p:nvSpPr>
        <p:spPr>
          <a:xfrm rot="7976113" flipV="1">
            <a:off x="7261160" y="3133576"/>
            <a:ext cx="360040" cy="421424"/>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3" name="Arc 122"/>
          <p:cNvSpPr/>
          <p:nvPr/>
        </p:nvSpPr>
        <p:spPr>
          <a:xfrm rot="7976113" flipV="1">
            <a:off x="7261160" y="2269480"/>
            <a:ext cx="360040" cy="421424"/>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6" name="Arc 125"/>
          <p:cNvSpPr/>
          <p:nvPr/>
        </p:nvSpPr>
        <p:spPr>
          <a:xfrm rot="7976113" flipV="1">
            <a:off x="7261160" y="1405383"/>
            <a:ext cx="360040" cy="421424"/>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127" name="Straight Arrow Connector 126"/>
          <p:cNvCxnSpPr/>
          <p:nvPr/>
        </p:nvCxnSpPr>
        <p:spPr>
          <a:xfrm flipH="1" flipV="1">
            <a:off x="7092280" y="1196752"/>
            <a:ext cx="1008112"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flipH="1" flipV="1">
            <a:off x="7092280" y="2060848"/>
            <a:ext cx="1008112"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p:nvPr/>
        </p:nvCxnSpPr>
        <p:spPr>
          <a:xfrm flipH="1" flipV="1">
            <a:off x="7092280" y="2924944"/>
            <a:ext cx="1008112"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p:nvPr/>
        </p:nvCxnSpPr>
        <p:spPr>
          <a:xfrm flipV="1">
            <a:off x="7092280" y="2924944"/>
            <a:ext cx="936104"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flipV="1">
            <a:off x="7092280" y="2060848"/>
            <a:ext cx="936104"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a:xfrm flipV="1">
            <a:off x="7092280" y="1196752"/>
            <a:ext cx="936104"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1" name="Arc 140"/>
          <p:cNvSpPr/>
          <p:nvPr/>
        </p:nvSpPr>
        <p:spPr>
          <a:xfrm rot="1887116">
            <a:off x="7610596" y="1402962"/>
            <a:ext cx="360040" cy="432048"/>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2" name="Arc 141"/>
          <p:cNvSpPr/>
          <p:nvPr/>
        </p:nvSpPr>
        <p:spPr>
          <a:xfrm rot="1887116">
            <a:off x="7610598" y="2267058"/>
            <a:ext cx="360040" cy="432048"/>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3" name="Arc 142"/>
          <p:cNvSpPr/>
          <p:nvPr/>
        </p:nvSpPr>
        <p:spPr>
          <a:xfrm rot="1887116">
            <a:off x="7610596" y="3131153"/>
            <a:ext cx="360040" cy="432048"/>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5" name="Oval 144"/>
          <p:cNvSpPr/>
          <p:nvPr/>
        </p:nvSpPr>
        <p:spPr>
          <a:xfrm rot="6420000" flipV="1">
            <a:off x="7145052" y="4183096"/>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46" name="Oval 145"/>
          <p:cNvSpPr/>
          <p:nvPr/>
        </p:nvSpPr>
        <p:spPr>
          <a:xfrm rot="14760000" flipV="1">
            <a:off x="7892635" y="4133562"/>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48" name="Oval 147"/>
          <p:cNvSpPr/>
          <p:nvPr/>
        </p:nvSpPr>
        <p:spPr>
          <a:xfrm rot="14760000" flipV="1">
            <a:off x="7907875" y="3189838"/>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49" name="Oval 148"/>
          <p:cNvSpPr/>
          <p:nvPr/>
        </p:nvSpPr>
        <p:spPr>
          <a:xfrm rot="14760000" flipV="1">
            <a:off x="7907874" y="2352030"/>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50" name="Oval 149"/>
          <p:cNvSpPr/>
          <p:nvPr/>
        </p:nvSpPr>
        <p:spPr>
          <a:xfrm rot="14760000" flipV="1">
            <a:off x="7900255" y="1469266"/>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51" name="Oval 150"/>
          <p:cNvSpPr/>
          <p:nvPr/>
        </p:nvSpPr>
        <p:spPr>
          <a:xfrm rot="6420000" flipV="1">
            <a:off x="7217060" y="3246993"/>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52" name="Oval 151"/>
          <p:cNvSpPr/>
          <p:nvPr/>
        </p:nvSpPr>
        <p:spPr>
          <a:xfrm rot="6420000" flipV="1">
            <a:off x="7217060" y="2382897"/>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53" name="Oval 152"/>
          <p:cNvSpPr/>
          <p:nvPr/>
        </p:nvSpPr>
        <p:spPr>
          <a:xfrm rot="6420000" flipV="1">
            <a:off x="7217059" y="1518800"/>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54" name="Isosceles Triangle 153"/>
          <p:cNvSpPr/>
          <p:nvPr/>
        </p:nvSpPr>
        <p:spPr>
          <a:xfrm>
            <a:off x="6948264" y="332656"/>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155" name="Isosceles Triangle 154"/>
          <p:cNvSpPr/>
          <p:nvPr/>
        </p:nvSpPr>
        <p:spPr>
          <a:xfrm>
            <a:off x="8123252" y="332656"/>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cxnSp>
        <p:nvCxnSpPr>
          <p:cNvPr id="156" name="Straight Arrow Connector 155"/>
          <p:cNvCxnSpPr/>
          <p:nvPr/>
        </p:nvCxnSpPr>
        <p:spPr>
          <a:xfrm flipV="1">
            <a:off x="7092280" y="404664"/>
            <a:ext cx="936104"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flipH="1" flipV="1">
            <a:off x="7092280" y="404664"/>
            <a:ext cx="1008112"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Arc 157"/>
          <p:cNvSpPr/>
          <p:nvPr/>
        </p:nvSpPr>
        <p:spPr>
          <a:xfrm rot="1887116">
            <a:off x="7610597" y="610873"/>
            <a:ext cx="360040" cy="432048"/>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9" name="Oval 158"/>
          <p:cNvSpPr/>
          <p:nvPr/>
        </p:nvSpPr>
        <p:spPr>
          <a:xfrm rot="14760000" flipV="1">
            <a:off x="7910009" y="703466"/>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60" name="Arc 159"/>
          <p:cNvSpPr/>
          <p:nvPr/>
        </p:nvSpPr>
        <p:spPr>
          <a:xfrm rot="7976113" flipV="1">
            <a:off x="7189151" y="613296"/>
            <a:ext cx="360040" cy="421424"/>
          </a:xfrm>
          <a:prstGeom prst="arc">
            <a:avLst>
              <a:gd name="adj1" fmla="val 14291374"/>
              <a:gd name="adj2" fmla="val 0"/>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61" name="Oval 160"/>
          <p:cNvSpPr/>
          <p:nvPr/>
        </p:nvSpPr>
        <p:spPr>
          <a:xfrm rot="6420000" flipV="1">
            <a:off x="7145050" y="726713"/>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5318507" cy="369332"/>
          </a:xfrm>
          <a:prstGeom prst="rect">
            <a:avLst/>
          </a:prstGeom>
          <a:noFill/>
        </p:spPr>
        <p:txBody>
          <a:bodyPr wrap="none" rtlCol="0">
            <a:spAutoFit/>
          </a:bodyPr>
          <a:lstStyle/>
          <a:p>
            <a:r>
              <a:rPr lang="en-GB" dirty="0" smtClean="0">
                <a:latin typeface="Arial" pitchFamily="34" charset="0"/>
                <a:cs typeface="Arial" pitchFamily="34" charset="0"/>
              </a:rPr>
              <a:t>Warm-up Drill: Sub-unit skills – Passing (long/pop)</a:t>
            </a:r>
            <a:endParaRPr lang="en-GB" dirty="0">
              <a:latin typeface="Arial" pitchFamily="34" charset="0"/>
              <a:cs typeface="Arial" pitchFamily="34" charset="0"/>
            </a:endParaRPr>
          </a:p>
        </p:txBody>
      </p:sp>
      <p:sp>
        <p:nvSpPr>
          <p:cNvPr id="17" name="TextBox 16"/>
          <p:cNvSpPr txBox="1"/>
          <p:nvPr/>
        </p:nvSpPr>
        <p:spPr>
          <a:xfrm>
            <a:off x="899592" y="1052736"/>
            <a:ext cx="3096344" cy="4662815"/>
          </a:xfrm>
          <a:prstGeom prst="rect">
            <a:avLst/>
          </a:prstGeom>
          <a:noFill/>
        </p:spPr>
        <p:txBody>
          <a:bodyPr wrap="square" rtlCol="0">
            <a:spAutoFit/>
          </a:bodyPr>
          <a:lstStyle/>
          <a:p>
            <a:r>
              <a:rPr lang="en-GB" sz="1100" b="1" dirty="0" smtClean="0">
                <a:latin typeface="Arial" pitchFamily="34" charset="0"/>
                <a:cs typeface="Arial" pitchFamily="34" charset="0"/>
              </a:rPr>
              <a:t>Instruction:</a:t>
            </a:r>
          </a:p>
          <a:p>
            <a:r>
              <a:rPr lang="en-GB" sz="1100" dirty="0" smtClean="0">
                <a:latin typeface="Arial" pitchFamily="34" charset="0"/>
                <a:cs typeface="Arial" pitchFamily="34" charset="0"/>
              </a:rPr>
              <a:t>3 lines of players spaced about 10m apart (pending on abilities).  They will be running forward in groups of 3 for about 50m or so.</a:t>
            </a:r>
          </a:p>
          <a:p>
            <a:endParaRPr lang="en-GB" sz="1100" dirty="0" smtClean="0">
              <a:latin typeface="Arial" pitchFamily="34" charset="0"/>
              <a:cs typeface="Arial" pitchFamily="34" charset="0"/>
            </a:endParaRPr>
          </a:p>
          <a:p>
            <a:r>
              <a:rPr lang="en-GB" sz="1100" dirty="0" smtClean="0">
                <a:latin typeface="Arial" pitchFamily="34" charset="0"/>
                <a:cs typeface="Arial" pitchFamily="34" charset="0"/>
              </a:rPr>
              <a:t>First player (X1) in group will start with the ball.</a:t>
            </a:r>
          </a:p>
          <a:p>
            <a:r>
              <a:rPr lang="en-GB" sz="1100" dirty="0" smtClean="0">
                <a:latin typeface="Arial" pitchFamily="34" charset="0"/>
                <a:cs typeface="Arial" pitchFamily="34" charset="0"/>
              </a:rPr>
              <a:t>They will run and angle in (as if setting up a wrap).  X2 will perform a wrap and receive a pop pass from X1.  X2 will straighten up and pass a long pass to X3.  X3 will then run in at an angle towards the middle (to set up wrap).  X1 will now perform a wrap around X3 and receive a pop pass.  X1 will straighten up and pass a long pass to X2.</a:t>
            </a:r>
          </a:p>
          <a:p>
            <a:endParaRPr lang="en-GB" sz="1100" dirty="0" smtClean="0">
              <a:latin typeface="Arial" pitchFamily="34" charset="0"/>
              <a:cs typeface="Arial" pitchFamily="34" charset="0"/>
            </a:endParaRPr>
          </a:p>
          <a:p>
            <a:r>
              <a:rPr lang="en-GB" sz="1100" dirty="0" smtClean="0">
                <a:latin typeface="Arial" pitchFamily="34" charset="0"/>
                <a:cs typeface="Arial" pitchFamily="34" charset="0"/>
              </a:rPr>
              <a:t>Var: Space between the players will determine distances of passes.  Further apart will be more advanced.</a:t>
            </a:r>
          </a:p>
          <a:p>
            <a:r>
              <a:rPr lang="en-GB" sz="1100" dirty="0" smtClean="0">
                <a:latin typeface="Arial" pitchFamily="34" charset="0"/>
                <a:cs typeface="Arial" pitchFamily="34" charset="0"/>
              </a:rPr>
              <a:t>Var: Speed.</a:t>
            </a:r>
          </a:p>
          <a:p>
            <a:r>
              <a:rPr lang="en-GB" sz="1100" dirty="0" smtClean="0">
                <a:latin typeface="Arial" pitchFamily="34" charset="0"/>
                <a:cs typeface="Arial" pitchFamily="34" charset="0"/>
              </a:rPr>
              <a:t>Var: Add defence i.e. Group that just completed the passing can run back through the others providing pressure.  (No intercepts, the idea is just to provide pressure against the person passing.</a:t>
            </a:r>
          </a:p>
          <a:p>
            <a:endParaRPr lang="en-GB" sz="1100" dirty="0" smtClean="0">
              <a:latin typeface="Arial" pitchFamily="34" charset="0"/>
              <a:cs typeface="Arial" pitchFamily="34" charset="0"/>
            </a:endParaRPr>
          </a:p>
          <a:p>
            <a:endParaRPr lang="en-GB" sz="1100" dirty="0" smtClean="0">
              <a:latin typeface="Arial" pitchFamily="34" charset="0"/>
              <a:cs typeface="Arial" pitchFamily="34" charset="0"/>
            </a:endParaRPr>
          </a:p>
          <a:p>
            <a:r>
              <a:rPr lang="en-GB" sz="1100" dirty="0" smtClean="0">
                <a:latin typeface="Arial" pitchFamily="34" charset="0"/>
                <a:cs typeface="Arial" pitchFamily="34" charset="0"/>
              </a:rPr>
              <a:t> </a:t>
            </a:r>
          </a:p>
        </p:txBody>
      </p:sp>
      <p:cxnSp>
        <p:nvCxnSpPr>
          <p:cNvPr id="19" name="Straight Arrow Connector 18"/>
          <p:cNvCxnSpPr/>
          <p:nvPr/>
        </p:nvCxnSpPr>
        <p:spPr>
          <a:xfrm flipV="1">
            <a:off x="5796136" y="4160113"/>
            <a:ext cx="360040" cy="7920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99592" y="5373216"/>
            <a:ext cx="4689863" cy="707886"/>
          </a:xfrm>
          <a:prstGeom prst="rect">
            <a:avLst/>
          </a:prstGeom>
          <a:noFill/>
        </p:spPr>
        <p:txBody>
          <a:bodyPr wrap="square" rtlCol="0">
            <a:spAutoFit/>
          </a:bodyPr>
          <a:lstStyle/>
          <a:p>
            <a:r>
              <a:rPr lang="en-GB" sz="1100" b="1" dirty="0" smtClean="0">
                <a:latin typeface="Arial" pitchFamily="34" charset="0"/>
                <a:cs typeface="Arial" pitchFamily="34" charset="0"/>
              </a:rPr>
              <a:t>Coaching point: </a:t>
            </a:r>
          </a:p>
          <a:p>
            <a:r>
              <a:rPr lang="en-GB" sz="1100" dirty="0" smtClean="0">
                <a:latin typeface="Arial" pitchFamily="34" charset="0"/>
                <a:cs typeface="Arial" pitchFamily="34" charset="0"/>
              </a:rPr>
              <a:t>Variation of passes – pop and long.  Accuracy and technique.</a:t>
            </a:r>
          </a:p>
          <a:p>
            <a:endParaRPr lang="en-GB" dirty="0"/>
          </a:p>
        </p:txBody>
      </p:sp>
      <p:sp>
        <p:nvSpPr>
          <p:cNvPr id="23" name="TextBox 22"/>
          <p:cNvSpPr txBox="1"/>
          <p:nvPr/>
        </p:nvSpPr>
        <p:spPr>
          <a:xfrm>
            <a:off x="6516216" y="3429000"/>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X1</a:t>
            </a:r>
            <a:endParaRPr lang="en-GB" sz="1200" dirty="0">
              <a:latin typeface="Arial" pitchFamily="34" charset="0"/>
              <a:cs typeface="Arial" pitchFamily="34" charset="0"/>
            </a:endParaRPr>
          </a:p>
        </p:txBody>
      </p:sp>
      <p:sp>
        <p:nvSpPr>
          <p:cNvPr id="26" name="TextBox 25"/>
          <p:cNvSpPr txBox="1"/>
          <p:nvPr/>
        </p:nvSpPr>
        <p:spPr>
          <a:xfrm>
            <a:off x="6588224" y="4952201"/>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X2</a:t>
            </a:r>
            <a:endParaRPr lang="en-GB" sz="1200" dirty="0">
              <a:latin typeface="Arial" pitchFamily="34" charset="0"/>
              <a:cs typeface="Arial" pitchFamily="34" charset="0"/>
            </a:endParaRPr>
          </a:p>
        </p:txBody>
      </p:sp>
      <p:sp>
        <p:nvSpPr>
          <p:cNvPr id="27" name="TextBox 26"/>
          <p:cNvSpPr txBox="1"/>
          <p:nvPr/>
        </p:nvSpPr>
        <p:spPr>
          <a:xfrm>
            <a:off x="7740352" y="4952201"/>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X3</a:t>
            </a:r>
            <a:endParaRPr lang="en-GB" sz="1200" dirty="0">
              <a:latin typeface="Arial" pitchFamily="34" charset="0"/>
              <a:cs typeface="Arial" pitchFamily="34" charset="0"/>
            </a:endParaRPr>
          </a:p>
        </p:txBody>
      </p:sp>
      <p:sp>
        <p:nvSpPr>
          <p:cNvPr id="31" name="Arc 30"/>
          <p:cNvSpPr/>
          <p:nvPr/>
        </p:nvSpPr>
        <p:spPr>
          <a:xfrm rot="20336712">
            <a:off x="5450745" y="4112385"/>
            <a:ext cx="648072" cy="602850"/>
          </a:xfrm>
          <a:prstGeom prst="arc">
            <a:avLst>
              <a:gd name="adj1" fmla="val 14153129"/>
              <a:gd name="adj2" fmla="val 232919"/>
            </a:avLst>
          </a:prstGeom>
          <a:ln>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39" name="Arc 38"/>
          <p:cNvSpPr/>
          <p:nvPr/>
        </p:nvSpPr>
        <p:spPr>
          <a:xfrm rot="6876347">
            <a:off x="5127223" y="4146499"/>
            <a:ext cx="1656184" cy="1584176"/>
          </a:xfrm>
          <a:prstGeom prst="arc">
            <a:avLst>
              <a:gd name="adj1" fmla="val 16164135"/>
              <a:gd name="adj2" fmla="val 6231044"/>
            </a:avLst>
          </a:prstGeom>
          <a:ln>
            <a:solidFill>
              <a:schemeClr val="tx1"/>
            </a:solidFill>
            <a:prstDash val="solid"/>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30" name="Oval 29"/>
          <p:cNvSpPr/>
          <p:nvPr/>
        </p:nvSpPr>
        <p:spPr>
          <a:xfrm rot="11580000" flipV="1">
            <a:off x="5779382" y="4092267"/>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33" name="Oval 32"/>
          <p:cNvSpPr/>
          <p:nvPr/>
        </p:nvSpPr>
        <p:spPr>
          <a:xfrm>
            <a:off x="5724128" y="5013176"/>
            <a:ext cx="216024" cy="216024"/>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chemeClr val="tx1"/>
                </a:solidFill>
                <a:latin typeface="Arial" pitchFamily="34" charset="0"/>
                <a:cs typeface="Arial" pitchFamily="34" charset="0"/>
              </a:rPr>
              <a:t>X1</a:t>
            </a:r>
            <a:endParaRPr lang="en-GB" sz="800" dirty="0">
              <a:latin typeface="Arial" pitchFamily="34" charset="0"/>
              <a:cs typeface="Arial" pitchFamily="34" charset="0"/>
            </a:endParaRPr>
          </a:p>
        </p:txBody>
      </p:sp>
      <p:sp>
        <p:nvSpPr>
          <p:cNvPr id="34" name="Oval 33"/>
          <p:cNvSpPr/>
          <p:nvPr/>
        </p:nvSpPr>
        <p:spPr>
          <a:xfrm>
            <a:off x="5724128" y="2852936"/>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latin typeface="Arial" pitchFamily="34" charset="0"/>
                <a:cs typeface="Arial" pitchFamily="34" charset="0"/>
              </a:rPr>
              <a:t>X2</a:t>
            </a:r>
            <a:endParaRPr lang="en-GB" sz="900" dirty="0">
              <a:latin typeface="Arial" pitchFamily="34" charset="0"/>
              <a:cs typeface="Arial" pitchFamily="34" charset="0"/>
            </a:endParaRPr>
          </a:p>
        </p:txBody>
      </p:sp>
      <p:sp>
        <p:nvSpPr>
          <p:cNvPr id="37" name="TextBox 36"/>
          <p:cNvSpPr txBox="1"/>
          <p:nvPr/>
        </p:nvSpPr>
        <p:spPr>
          <a:xfrm>
            <a:off x="7524328" y="3284984"/>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X3</a:t>
            </a:r>
            <a:endParaRPr lang="en-GB" sz="1200" dirty="0">
              <a:latin typeface="Arial" pitchFamily="34" charset="0"/>
              <a:cs typeface="Arial" pitchFamily="34" charset="0"/>
            </a:endParaRPr>
          </a:p>
        </p:txBody>
      </p:sp>
      <p:cxnSp>
        <p:nvCxnSpPr>
          <p:cNvPr id="41" name="Straight Arrow Connector 40"/>
          <p:cNvCxnSpPr/>
          <p:nvPr/>
        </p:nvCxnSpPr>
        <p:spPr>
          <a:xfrm>
            <a:off x="6012160" y="2924944"/>
            <a:ext cx="1512168" cy="36004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rot="11580000" flipV="1">
            <a:off x="6638886" y="3078894"/>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cxnSp>
        <p:nvCxnSpPr>
          <p:cNvPr id="45" name="Straight Arrow Connector 44"/>
          <p:cNvCxnSpPr/>
          <p:nvPr/>
        </p:nvCxnSpPr>
        <p:spPr>
          <a:xfrm flipV="1">
            <a:off x="7884368" y="4509120"/>
            <a:ext cx="0" cy="4320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7452320" y="1844824"/>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latin typeface="Arial" pitchFamily="34" charset="0"/>
                <a:cs typeface="Arial" pitchFamily="34" charset="0"/>
              </a:rPr>
              <a:t>X3</a:t>
            </a:r>
            <a:endParaRPr lang="en-GB" sz="900" dirty="0">
              <a:latin typeface="Arial" pitchFamily="34" charset="0"/>
              <a:cs typeface="Arial" pitchFamily="34" charset="0"/>
            </a:endParaRPr>
          </a:p>
        </p:txBody>
      </p:sp>
      <p:sp>
        <p:nvSpPr>
          <p:cNvPr id="47" name="TextBox 46"/>
          <p:cNvSpPr txBox="1"/>
          <p:nvPr/>
        </p:nvSpPr>
        <p:spPr>
          <a:xfrm>
            <a:off x="6588224" y="1844824"/>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X1</a:t>
            </a:r>
            <a:endParaRPr lang="en-GB" sz="1200" dirty="0">
              <a:latin typeface="Arial" pitchFamily="34" charset="0"/>
              <a:cs typeface="Arial" pitchFamily="34" charset="0"/>
            </a:endParaRPr>
          </a:p>
        </p:txBody>
      </p:sp>
      <p:sp>
        <p:nvSpPr>
          <p:cNvPr id="48" name="TextBox 47"/>
          <p:cNvSpPr txBox="1"/>
          <p:nvPr/>
        </p:nvSpPr>
        <p:spPr>
          <a:xfrm>
            <a:off x="5580112" y="1844824"/>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X2</a:t>
            </a:r>
            <a:endParaRPr lang="en-GB" sz="1200" dirty="0">
              <a:latin typeface="Arial" pitchFamily="34" charset="0"/>
              <a:cs typeface="Arial" pitchFamily="34" charset="0"/>
            </a:endParaRPr>
          </a:p>
        </p:txBody>
      </p:sp>
      <p:sp>
        <p:nvSpPr>
          <p:cNvPr id="49" name="Arc 48"/>
          <p:cNvSpPr/>
          <p:nvPr/>
        </p:nvSpPr>
        <p:spPr>
          <a:xfrm rot="4038572">
            <a:off x="6814464" y="1160483"/>
            <a:ext cx="1656184" cy="1584176"/>
          </a:xfrm>
          <a:prstGeom prst="arc">
            <a:avLst>
              <a:gd name="adj1" fmla="val 16164135"/>
              <a:gd name="adj2" fmla="val 6231044"/>
            </a:avLst>
          </a:prstGeom>
          <a:ln>
            <a:solidFill>
              <a:schemeClr val="tx1"/>
            </a:solidFill>
            <a:prstDash val="solid"/>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cxnSp>
        <p:nvCxnSpPr>
          <p:cNvPr id="50" name="Straight Arrow Connector 49"/>
          <p:cNvCxnSpPr/>
          <p:nvPr/>
        </p:nvCxnSpPr>
        <p:spPr>
          <a:xfrm flipH="1" flipV="1">
            <a:off x="7236296" y="980728"/>
            <a:ext cx="360040" cy="8640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Arc 51"/>
          <p:cNvSpPr/>
          <p:nvPr/>
        </p:nvSpPr>
        <p:spPr>
          <a:xfrm rot="19211744">
            <a:off x="7354159" y="1118307"/>
            <a:ext cx="648072" cy="602850"/>
          </a:xfrm>
          <a:prstGeom prst="arc">
            <a:avLst>
              <a:gd name="adj1" fmla="val 14153129"/>
              <a:gd name="adj2" fmla="val 232919"/>
            </a:avLst>
          </a:prstGeom>
          <a:ln>
            <a:solidFill>
              <a:schemeClr val="tx1"/>
            </a:solidFill>
            <a:prstDash val="dash"/>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53" name="Oval 52"/>
          <p:cNvSpPr/>
          <p:nvPr/>
        </p:nvSpPr>
        <p:spPr>
          <a:xfrm rot="10980000" flipV="1">
            <a:off x="7574990" y="1102618"/>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cxnSp>
        <p:nvCxnSpPr>
          <p:cNvPr id="54" name="Straight Arrow Connector 53"/>
          <p:cNvCxnSpPr/>
          <p:nvPr/>
        </p:nvCxnSpPr>
        <p:spPr>
          <a:xfrm flipV="1">
            <a:off x="5724128" y="1412776"/>
            <a:ext cx="0" cy="4320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4946611" cy="369332"/>
          </a:xfrm>
          <a:prstGeom prst="rect">
            <a:avLst/>
          </a:prstGeom>
          <a:noFill/>
        </p:spPr>
        <p:txBody>
          <a:bodyPr wrap="none" rtlCol="0">
            <a:spAutoFit/>
          </a:bodyPr>
          <a:lstStyle/>
          <a:p>
            <a:r>
              <a:rPr lang="en-GB" dirty="0" smtClean="0">
                <a:latin typeface="Arial" pitchFamily="34" charset="0"/>
                <a:cs typeface="Arial" pitchFamily="34" charset="0"/>
              </a:rPr>
              <a:t>Warm-up Drill: Sub-unit skills – defence/fitness</a:t>
            </a:r>
            <a:endParaRPr lang="en-GB" dirty="0">
              <a:latin typeface="Arial" pitchFamily="34" charset="0"/>
              <a:cs typeface="Arial" pitchFamily="34" charset="0"/>
            </a:endParaRPr>
          </a:p>
        </p:txBody>
      </p:sp>
      <p:sp>
        <p:nvSpPr>
          <p:cNvPr id="7" name="Isosceles Triangle 6"/>
          <p:cNvSpPr/>
          <p:nvPr/>
        </p:nvSpPr>
        <p:spPr>
          <a:xfrm>
            <a:off x="5076056" y="2636912"/>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b</a:t>
            </a:r>
            <a:endParaRPr lang="en-GB" sz="1200" dirty="0">
              <a:solidFill>
                <a:schemeClr val="tx1"/>
              </a:solidFill>
            </a:endParaRPr>
          </a:p>
        </p:txBody>
      </p:sp>
      <p:sp>
        <p:nvSpPr>
          <p:cNvPr id="9" name="Isosceles Triangle 8"/>
          <p:cNvSpPr/>
          <p:nvPr/>
        </p:nvSpPr>
        <p:spPr>
          <a:xfrm>
            <a:off x="4173860" y="261328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a</a:t>
            </a:r>
            <a:endParaRPr lang="en-GB" sz="1200" dirty="0">
              <a:solidFill>
                <a:schemeClr val="tx1"/>
              </a:solidFill>
            </a:endParaRPr>
          </a:p>
        </p:txBody>
      </p:sp>
      <p:sp>
        <p:nvSpPr>
          <p:cNvPr id="17" name="TextBox 16"/>
          <p:cNvSpPr txBox="1"/>
          <p:nvPr/>
        </p:nvSpPr>
        <p:spPr>
          <a:xfrm>
            <a:off x="395536" y="3212976"/>
            <a:ext cx="4392488" cy="2816156"/>
          </a:xfrm>
          <a:prstGeom prst="rect">
            <a:avLst/>
          </a:prstGeom>
          <a:noFill/>
        </p:spPr>
        <p:txBody>
          <a:bodyPr wrap="square" rtlCol="0">
            <a:spAutoFit/>
          </a:bodyPr>
          <a:lstStyle/>
          <a:p>
            <a:r>
              <a:rPr lang="en-GB" sz="1100" b="1" dirty="0" smtClean="0">
                <a:latin typeface="Arial" pitchFamily="34" charset="0"/>
                <a:cs typeface="Arial" pitchFamily="34" charset="0"/>
              </a:rPr>
              <a:t>Instruction:</a:t>
            </a:r>
          </a:p>
          <a:p>
            <a:r>
              <a:rPr lang="en-GB" sz="1100" dirty="0" smtClean="0">
                <a:latin typeface="Arial" pitchFamily="34" charset="0"/>
                <a:cs typeface="Arial" pitchFamily="34" charset="0"/>
              </a:rPr>
              <a:t>2 even lines of players at cone A and B.  Cones spaced at 10 meters apart, 7 meters between the rows.</a:t>
            </a:r>
          </a:p>
          <a:p>
            <a:r>
              <a:rPr lang="en-GB" sz="1100" u="sng" dirty="0" smtClean="0">
                <a:latin typeface="Arial" pitchFamily="34" charset="0"/>
                <a:cs typeface="Arial" pitchFamily="34" charset="0"/>
              </a:rPr>
              <a:t>Var 1:</a:t>
            </a:r>
            <a:r>
              <a:rPr lang="en-GB" sz="1100" dirty="0" smtClean="0">
                <a:latin typeface="Arial" pitchFamily="34" charset="0"/>
                <a:cs typeface="Arial" pitchFamily="34" charset="0"/>
              </a:rPr>
              <a:t> Player 1 from each (A to left, B to right) will enter the grid.  Run up to the first cone in the 2</a:t>
            </a:r>
            <a:r>
              <a:rPr lang="en-GB" sz="1100" baseline="30000" dirty="0" smtClean="0">
                <a:latin typeface="Arial" pitchFamily="34" charset="0"/>
                <a:cs typeface="Arial" pitchFamily="34" charset="0"/>
              </a:rPr>
              <a:t>nd</a:t>
            </a:r>
            <a:r>
              <a:rPr lang="en-GB" sz="1100" dirty="0" smtClean="0">
                <a:latin typeface="Arial" pitchFamily="34" charset="0"/>
                <a:cs typeface="Arial" pitchFamily="34" charset="0"/>
              </a:rPr>
              <a:t> row, then turn to run to the 2</a:t>
            </a:r>
            <a:r>
              <a:rPr lang="en-GB" sz="1100" baseline="30000" dirty="0" smtClean="0">
                <a:latin typeface="Arial" pitchFamily="34" charset="0"/>
                <a:cs typeface="Arial" pitchFamily="34" charset="0"/>
              </a:rPr>
              <a:t>nd</a:t>
            </a:r>
            <a:r>
              <a:rPr lang="en-GB" sz="1100" dirty="0" smtClean="0">
                <a:latin typeface="Arial" pitchFamily="34" charset="0"/>
                <a:cs typeface="Arial" pitchFamily="34" charset="0"/>
              </a:rPr>
              <a:t> cone in the 1</a:t>
            </a:r>
            <a:r>
              <a:rPr lang="en-GB" sz="1100" baseline="30000" dirty="0" smtClean="0">
                <a:latin typeface="Arial" pitchFamily="34" charset="0"/>
                <a:cs typeface="Arial" pitchFamily="34" charset="0"/>
              </a:rPr>
              <a:t>st</a:t>
            </a:r>
            <a:r>
              <a:rPr lang="en-GB" sz="1100" dirty="0" smtClean="0">
                <a:latin typeface="Arial" pitchFamily="34" charset="0"/>
                <a:cs typeface="Arial" pitchFamily="34" charset="0"/>
              </a:rPr>
              <a:t> row.  When they touch here, they next player will join in and they will run forwards and backwards together as a team so on until the grid has a constant number of players.  When the players get to the end of the grid they will run to the outside cone, then sprint up to the far cone and jog along the back to join the back of the other line, alternating grids.  Coach will determine how many times players must complete each grid.  ( 3 x times each for beginners.)</a:t>
            </a:r>
          </a:p>
          <a:p>
            <a:r>
              <a:rPr lang="en-GB" sz="1100" dirty="0" smtClean="0">
                <a:latin typeface="Arial" pitchFamily="34" charset="0"/>
                <a:cs typeface="Arial" pitchFamily="34" charset="0"/>
              </a:rPr>
              <a:t>Var 2: Add in megabands and players will work in pairs.  One player will stand behind the first row of cones and provide resistance for the 2</a:t>
            </a:r>
            <a:r>
              <a:rPr lang="en-GB" sz="1100" baseline="30000" dirty="0" smtClean="0">
                <a:latin typeface="Arial" pitchFamily="34" charset="0"/>
                <a:cs typeface="Arial" pitchFamily="34" charset="0"/>
              </a:rPr>
              <a:t>nd</a:t>
            </a:r>
            <a:r>
              <a:rPr lang="en-GB" sz="1100" dirty="0" smtClean="0">
                <a:latin typeface="Arial" pitchFamily="34" charset="0"/>
                <a:cs typeface="Arial" pitchFamily="34" charset="0"/>
              </a:rPr>
              <a:t> player who will run the grid</a:t>
            </a:r>
            <a:r>
              <a:rPr lang="en-GB" sz="1200" dirty="0" smtClean="0"/>
              <a:t>.  </a:t>
            </a:r>
          </a:p>
        </p:txBody>
      </p:sp>
      <p:sp>
        <p:nvSpPr>
          <p:cNvPr id="22" name="TextBox 21"/>
          <p:cNvSpPr txBox="1"/>
          <p:nvPr/>
        </p:nvSpPr>
        <p:spPr>
          <a:xfrm>
            <a:off x="5364088" y="3501008"/>
            <a:ext cx="3384376" cy="1277273"/>
          </a:xfrm>
          <a:prstGeom prst="rect">
            <a:avLst/>
          </a:prstGeom>
          <a:noFill/>
        </p:spPr>
        <p:txBody>
          <a:bodyPr wrap="square" rtlCol="0">
            <a:spAutoFit/>
          </a:bodyPr>
          <a:lstStyle/>
          <a:p>
            <a:r>
              <a:rPr lang="en-GB" sz="1100" b="1" dirty="0" smtClean="0">
                <a:latin typeface="Arial" pitchFamily="34" charset="0"/>
                <a:cs typeface="Arial" pitchFamily="34" charset="0"/>
              </a:rPr>
              <a:t>Coaching point: </a:t>
            </a:r>
          </a:p>
          <a:p>
            <a:r>
              <a:rPr lang="en-GB" sz="1100" dirty="0" smtClean="0">
                <a:latin typeface="Arial" pitchFamily="34" charset="0"/>
                <a:cs typeface="Arial" pitchFamily="34" charset="0"/>
              </a:rPr>
              <a:t>This is a corner defence drill and getting the right foot work and body balance.  Must work as a team constantly communicating.  This drill can also be adapted for mid-field defence which is straight back pedalling with lateral side shuffle in between cones.  Can be used for a fitness drill as well.</a:t>
            </a:r>
            <a:endParaRPr lang="en-GB" sz="1100" dirty="0">
              <a:latin typeface="Arial" pitchFamily="34" charset="0"/>
              <a:cs typeface="Arial" pitchFamily="34" charset="0"/>
            </a:endParaRPr>
          </a:p>
        </p:txBody>
      </p:sp>
      <p:sp>
        <p:nvSpPr>
          <p:cNvPr id="18" name="TextBox 17"/>
          <p:cNvSpPr txBox="1"/>
          <p:nvPr/>
        </p:nvSpPr>
        <p:spPr>
          <a:xfrm>
            <a:off x="4139952" y="3023858"/>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3" name="TextBox 22"/>
          <p:cNvSpPr txBox="1"/>
          <p:nvPr/>
        </p:nvSpPr>
        <p:spPr>
          <a:xfrm>
            <a:off x="5037956" y="3007985"/>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5" name="TextBox 24"/>
          <p:cNvSpPr txBox="1"/>
          <p:nvPr/>
        </p:nvSpPr>
        <p:spPr>
          <a:xfrm>
            <a:off x="5034528" y="2826648"/>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8" name="Isosceles Triangle 27"/>
          <p:cNvSpPr/>
          <p:nvPr/>
        </p:nvSpPr>
        <p:spPr>
          <a:xfrm>
            <a:off x="1937420"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29" name="Isosceles Triangle 28"/>
          <p:cNvSpPr/>
          <p:nvPr/>
        </p:nvSpPr>
        <p:spPr>
          <a:xfrm>
            <a:off x="1475656"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33" name="Isosceles Triangle 32"/>
          <p:cNvSpPr/>
          <p:nvPr/>
        </p:nvSpPr>
        <p:spPr>
          <a:xfrm>
            <a:off x="4211960" y="1772816"/>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36" name="Isosceles Triangle 35"/>
          <p:cNvSpPr/>
          <p:nvPr/>
        </p:nvSpPr>
        <p:spPr>
          <a:xfrm>
            <a:off x="3760480" y="1772816"/>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37" name="Isosceles Triangle 36"/>
          <p:cNvSpPr/>
          <p:nvPr/>
        </p:nvSpPr>
        <p:spPr>
          <a:xfrm>
            <a:off x="3328432" y="1772816"/>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41" name="Isosceles Triangle 40"/>
          <p:cNvSpPr/>
          <p:nvPr/>
        </p:nvSpPr>
        <p:spPr>
          <a:xfrm>
            <a:off x="2859048" y="1772816"/>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43" name="Isosceles Triangle 42"/>
          <p:cNvSpPr/>
          <p:nvPr/>
        </p:nvSpPr>
        <p:spPr>
          <a:xfrm>
            <a:off x="1926372" y="1772816"/>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44" name="Isosceles Triangle 43"/>
          <p:cNvSpPr/>
          <p:nvPr/>
        </p:nvSpPr>
        <p:spPr>
          <a:xfrm>
            <a:off x="2374424" y="1772816"/>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cxnSp>
        <p:nvCxnSpPr>
          <p:cNvPr id="47" name="Straight Arrow Connector 46"/>
          <p:cNvCxnSpPr/>
          <p:nvPr/>
        </p:nvCxnSpPr>
        <p:spPr>
          <a:xfrm>
            <a:off x="4932040" y="1988840"/>
            <a:ext cx="0" cy="36004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rot="16200000">
            <a:off x="4384482" y="2032342"/>
            <a:ext cx="734496" cy="215444"/>
          </a:xfrm>
          <a:prstGeom prst="rect">
            <a:avLst/>
          </a:prstGeom>
          <a:noFill/>
        </p:spPr>
        <p:txBody>
          <a:bodyPr wrap="none" rtlCol="0">
            <a:spAutoFit/>
          </a:bodyPr>
          <a:lstStyle/>
          <a:p>
            <a:r>
              <a:rPr lang="en-US" sz="800" dirty="0" smtClean="0">
                <a:latin typeface="Arial" pitchFamily="34" charset="0"/>
                <a:cs typeface="Arial" pitchFamily="34" charset="0"/>
              </a:rPr>
              <a:t>7 mtrs apart</a:t>
            </a:r>
            <a:endParaRPr lang="en-US" sz="800" dirty="0">
              <a:latin typeface="Arial" pitchFamily="34" charset="0"/>
              <a:cs typeface="Arial" pitchFamily="34" charset="0"/>
            </a:endParaRPr>
          </a:p>
        </p:txBody>
      </p:sp>
      <p:sp>
        <p:nvSpPr>
          <p:cNvPr id="49" name="TextBox 48"/>
          <p:cNvSpPr txBox="1"/>
          <p:nvPr/>
        </p:nvSpPr>
        <p:spPr>
          <a:xfrm>
            <a:off x="4139952" y="2836168"/>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cxnSp>
        <p:nvCxnSpPr>
          <p:cNvPr id="60" name="Straight Arrow Connector 59"/>
          <p:cNvCxnSpPr/>
          <p:nvPr/>
        </p:nvCxnSpPr>
        <p:spPr>
          <a:xfrm flipV="1">
            <a:off x="6876256" y="1484784"/>
            <a:ext cx="0" cy="216024"/>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61" name="Isosceles Triangle 60"/>
          <p:cNvSpPr/>
          <p:nvPr/>
        </p:nvSpPr>
        <p:spPr>
          <a:xfrm>
            <a:off x="2374424"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62" name="Isosceles Triangle 61"/>
          <p:cNvSpPr/>
          <p:nvPr/>
        </p:nvSpPr>
        <p:spPr>
          <a:xfrm>
            <a:off x="2865904"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63" name="Isosceles Triangle 62"/>
          <p:cNvSpPr/>
          <p:nvPr/>
        </p:nvSpPr>
        <p:spPr>
          <a:xfrm>
            <a:off x="3347864"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64" name="Isosceles Triangle 63"/>
          <p:cNvSpPr/>
          <p:nvPr/>
        </p:nvSpPr>
        <p:spPr>
          <a:xfrm>
            <a:off x="3779912"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65" name="Isosceles Triangle 64"/>
          <p:cNvSpPr/>
          <p:nvPr/>
        </p:nvSpPr>
        <p:spPr>
          <a:xfrm>
            <a:off x="4211960"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66" name="Isosceles Triangle 65"/>
          <p:cNvSpPr/>
          <p:nvPr/>
        </p:nvSpPr>
        <p:spPr>
          <a:xfrm>
            <a:off x="7812360"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cxnSp>
        <p:nvCxnSpPr>
          <p:cNvPr id="68" name="Straight Arrow Connector 67"/>
          <p:cNvCxnSpPr/>
          <p:nvPr/>
        </p:nvCxnSpPr>
        <p:spPr>
          <a:xfrm flipV="1">
            <a:off x="4265300" y="1916832"/>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3385964" y="1916832"/>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2915816" y="1916832"/>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V="1">
            <a:off x="3813820" y="1916832"/>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V="1">
            <a:off x="1979712" y="1916832"/>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V="1">
            <a:off x="2411760" y="1916832"/>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H="1">
            <a:off x="3923928" y="2060848"/>
            <a:ext cx="216024" cy="28803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H="1">
            <a:off x="2555776" y="2060848"/>
            <a:ext cx="216024" cy="28803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flipH="1">
            <a:off x="3059832" y="2060848"/>
            <a:ext cx="216024" cy="28803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flipH="1">
            <a:off x="3491880" y="2060848"/>
            <a:ext cx="216024" cy="28803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flipH="1">
            <a:off x="2051720" y="2060848"/>
            <a:ext cx="216024" cy="28803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H="1">
            <a:off x="1691680" y="2060848"/>
            <a:ext cx="216024" cy="28803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5220072" y="2060848"/>
            <a:ext cx="241176" cy="2827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7" name="Isosceles Triangle 86"/>
          <p:cNvSpPr/>
          <p:nvPr/>
        </p:nvSpPr>
        <p:spPr>
          <a:xfrm>
            <a:off x="5105772" y="235230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89" name="Isosceles Triangle 88"/>
          <p:cNvSpPr/>
          <p:nvPr/>
        </p:nvSpPr>
        <p:spPr>
          <a:xfrm>
            <a:off x="7380312" y="177624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0" name="Isosceles Triangle 89"/>
          <p:cNvSpPr/>
          <p:nvPr/>
        </p:nvSpPr>
        <p:spPr>
          <a:xfrm>
            <a:off x="6928832" y="177624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1" name="Isosceles Triangle 90"/>
          <p:cNvSpPr/>
          <p:nvPr/>
        </p:nvSpPr>
        <p:spPr>
          <a:xfrm>
            <a:off x="6496784" y="177624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2" name="Isosceles Triangle 91"/>
          <p:cNvSpPr/>
          <p:nvPr/>
        </p:nvSpPr>
        <p:spPr>
          <a:xfrm>
            <a:off x="6027400" y="177624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3" name="Isosceles Triangle 92"/>
          <p:cNvSpPr/>
          <p:nvPr/>
        </p:nvSpPr>
        <p:spPr>
          <a:xfrm>
            <a:off x="5094724" y="177624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4" name="Isosceles Triangle 93"/>
          <p:cNvSpPr/>
          <p:nvPr/>
        </p:nvSpPr>
        <p:spPr>
          <a:xfrm>
            <a:off x="5542776" y="177624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5" name="Isosceles Triangle 94"/>
          <p:cNvSpPr/>
          <p:nvPr/>
        </p:nvSpPr>
        <p:spPr>
          <a:xfrm>
            <a:off x="5542776" y="235230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6" name="Isosceles Triangle 95"/>
          <p:cNvSpPr/>
          <p:nvPr/>
        </p:nvSpPr>
        <p:spPr>
          <a:xfrm>
            <a:off x="6034256" y="235230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7" name="Isosceles Triangle 96"/>
          <p:cNvSpPr/>
          <p:nvPr/>
        </p:nvSpPr>
        <p:spPr>
          <a:xfrm>
            <a:off x="6516216" y="235230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8" name="Isosceles Triangle 97"/>
          <p:cNvSpPr/>
          <p:nvPr/>
        </p:nvSpPr>
        <p:spPr>
          <a:xfrm>
            <a:off x="6948264" y="235230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9" name="Isosceles Triangle 98"/>
          <p:cNvSpPr/>
          <p:nvPr/>
        </p:nvSpPr>
        <p:spPr>
          <a:xfrm>
            <a:off x="7380312" y="235230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cxnSp>
        <p:nvCxnSpPr>
          <p:cNvPr id="100" name="Straight Arrow Connector 99"/>
          <p:cNvCxnSpPr/>
          <p:nvPr/>
        </p:nvCxnSpPr>
        <p:spPr>
          <a:xfrm flipV="1">
            <a:off x="7433652" y="1920260"/>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flipV="1">
            <a:off x="6554316" y="1920260"/>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flipV="1">
            <a:off x="6084168" y="1920260"/>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flipV="1">
            <a:off x="6982172" y="1920260"/>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flipV="1">
            <a:off x="5148064" y="1920260"/>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flipV="1">
            <a:off x="5580112" y="1920260"/>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7092280" y="2060848"/>
            <a:ext cx="241176" cy="2827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a:off x="6660232" y="2060848"/>
            <a:ext cx="241176" cy="2827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a:off x="6156176" y="2060848"/>
            <a:ext cx="241176" cy="2827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a:off x="5724128" y="2060848"/>
            <a:ext cx="241176" cy="2827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p:nvPr/>
        </p:nvCxnSpPr>
        <p:spPr>
          <a:xfrm>
            <a:off x="7524328" y="2060848"/>
            <a:ext cx="241176" cy="2827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6372200" y="2492896"/>
            <a:ext cx="792205" cy="215444"/>
          </a:xfrm>
          <a:prstGeom prst="rect">
            <a:avLst/>
          </a:prstGeom>
          <a:noFill/>
        </p:spPr>
        <p:txBody>
          <a:bodyPr wrap="none" rtlCol="0">
            <a:spAutoFit/>
          </a:bodyPr>
          <a:lstStyle/>
          <a:p>
            <a:r>
              <a:rPr lang="en-US" sz="800" dirty="0" smtClean="0">
                <a:latin typeface="Arial" pitchFamily="34" charset="0"/>
                <a:cs typeface="Arial" pitchFamily="34" charset="0"/>
              </a:rPr>
              <a:t>10 mtrs apart</a:t>
            </a:r>
            <a:endParaRPr lang="en-US" sz="800" dirty="0">
              <a:latin typeface="Arial" pitchFamily="34" charset="0"/>
              <a:cs typeface="Arial" pitchFamily="34" charset="0"/>
            </a:endParaRPr>
          </a:p>
        </p:txBody>
      </p:sp>
      <p:cxnSp>
        <p:nvCxnSpPr>
          <p:cNvPr id="122" name="Straight Arrow Connector 121"/>
          <p:cNvCxnSpPr/>
          <p:nvPr/>
        </p:nvCxnSpPr>
        <p:spPr>
          <a:xfrm flipH="1">
            <a:off x="6516216" y="2780928"/>
            <a:ext cx="432048"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a:off x="2627667" y="2564904"/>
            <a:ext cx="792205" cy="215444"/>
          </a:xfrm>
          <a:prstGeom prst="rect">
            <a:avLst/>
          </a:prstGeom>
          <a:noFill/>
        </p:spPr>
        <p:txBody>
          <a:bodyPr wrap="none" rtlCol="0">
            <a:spAutoFit/>
          </a:bodyPr>
          <a:lstStyle/>
          <a:p>
            <a:r>
              <a:rPr lang="en-US" sz="800" dirty="0" smtClean="0">
                <a:latin typeface="Arial" pitchFamily="34" charset="0"/>
                <a:cs typeface="Arial" pitchFamily="34" charset="0"/>
              </a:rPr>
              <a:t>10 mtrs apart</a:t>
            </a:r>
            <a:endParaRPr lang="en-US" sz="800" dirty="0">
              <a:latin typeface="Arial" pitchFamily="34" charset="0"/>
              <a:cs typeface="Arial" pitchFamily="34" charset="0"/>
            </a:endParaRPr>
          </a:p>
        </p:txBody>
      </p:sp>
      <p:cxnSp>
        <p:nvCxnSpPr>
          <p:cNvPr id="125" name="Straight Arrow Connector 124"/>
          <p:cNvCxnSpPr/>
          <p:nvPr/>
        </p:nvCxnSpPr>
        <p:spPr>
          <a:xfrm flipH="1">
            <a:off x="2771683" y="2852936"/>
            <a:ext cx="432048"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a:off x="8028384" y="2420888"/>
            <a:ext cx="50405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flipV="1">
            <a:off x="8645976" y="980728"/>
            <a:ext cx="0" cy="136815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3" name="Isosceles Triangle 132"/>
          <p:cNvSpPr/>
          <p:nvPr/>
        </p:nvSpPr>
        <p:spPr>
          <a:xfrm>
            <a:off x="8604448"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134" name="Isosceles Triangle 133"/>
          <p:cNvSpPr/>
          <p:nvPr/>
        </p:nvSpPr>
        <p:spPr>
          <a:xfrm>
            <a:off x="827584" y="234888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135" name="Isosceles Triangle 134"/>
          <p:cNvSpPr/>
          <p:nvPr/>
        </p:nvSpPr>
        <p:spPr>
          <a:xfrm>
            <a:off x="8600256" y="859572"/>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136" name="Isosceles Triangle 135"/>
          <p:cNvSpPr/>
          <p:nvPr/>
        </p:nvSpPr>
        <p:spPr>
          <a:xfrm>
            <a:off x="827584" y="874048"/>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cxnSp>
        <p:nvCxnSpPr>
          <p:cNvPr id="137" name="Straight Arrow Connector 136"/>
          <p:cNvCxnSpPr/>
          <p:nvPr/>
        </p:nvCxnSpPr>
        <p:spPr>
          <a:xfrm flipV="1">
            <a:off x="876732" y="980728"/>
            <a:ext cx="0" cy="136815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p:nvPr/>
        </p:nvCxnSpPr>
        <p:spPr>
          <a:xfrm flipH="1">
            <a:off x="1043608" y="908720"/>
            <a:ext cx="7488832"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1258888" y="260350"/>
            <a:ext cx="7129462" cy="3240088"/>
          </a:xfrm>
          <a:prstGeom prst="rect">
            <a:avLst/>
          </a:prstGeom>
          <a:solidFill>
            <a:srgbClr val="74C866">
              <a:alpha val="74118"/>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9" name="Rectangle 38"/>
          <p:cNvSpPr/>
          <p:nvPr/>
        </p:nvSpPr>
        <p:spPr>
          <a:xfrm>
            <a:off x="1258888" y="3500438"/>
            <a:ext cx="7129462" cy="2881312"/>
          </a:xfrm>
          <a:prstGeom prst="rect">
            <a:avLst/>
          </a:prstGeom>
          <a:solidFill>
            <a:srgbClr val="FFCC66">
              <a:alpha val="72157"/>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2052" name="Line 2"/>
          <p:cNvSpPr>
            <a:spLocks noChangeShapeType="1"/>
          </p:cNvSpPr>
          <p:nvPr/>
        </p:nvSpPr>
        <p:spPr bwMode="auto">
          <a:xfrm>
            <a:off x="1258888" y="115888"/>
            <a:ext cx="0" cy="6481762"/>
          </a:xfrm>
          <a:prstGeom prst="line">
            <a:avLst/>
          </a:prstGeom>
          <a:noFill/>
          <a:ln w="9525">
            <a:solidFill>
              <a:schemeClr val="tx1"/>
            </a:solidFill>
            <a:round/>
            <a:headEnd/>
            <a:tailEnd/>
          </a:ln>
        </p:spPr>
        <p:txBody>
          <a:bodyPr/>
          <a:lstStyle/>
          <a:p>
            <a:endParaRPr lang="en-GB" dirty="0"/>
          </a:p>
        </p:txBody>
      </p:sp>
      <p:sp>
        <p:nvSpPr>
          <p:cNvPr id="2053" name="Line 4"/>
          <p:cNvSpPr>
            <a:spLocks noChangeShapeType="1"/>
          </p:cNvSpPr>
          <p:nvPr/>
        </p:nvSpPr>
        <p:spPr bwMode="auto">
          <a:xfrm>
            <a:off x="1258888" y="260350"/>
            <a:ext cx="7129462" cy="0"/>
          </a:xfrm>
          <a:prstGeom prst="line">
            <a:avLst/>
          </a:prstGeom>
          <a:noFill/>
          <a:ln w="9525">
            <a:solidFill>
              <a:schemeClr val="tx1"/>
            </a:solidFill>
            <a:round/>
            <a:headEnd/>
            <a:tailEnd/>
          </a:ln>
        </p:spPr>
        <p:txBody>
          <a:bodyPr/>
          <a:lstStyle/>
          <a:p>
            <a:endParaRPr lang="en-GB" dirty="0"/>
          </a:p>
        </p:txBody>
      </p:sp>
      <p:sp>
        <p:nvSpPr>
          <p:cNvPr id="2054" name="Line 5"/>
          <p:cNvSpPr>
            <a:spLocks noChangeShapeType="1"/>
          </p:cNvSpPr>
          <p:nvPr/>
        </p:nvSpPr>
        <p:spPr bwMode="auto">
          <a:xfrm>
            <a:off x="1258888" y="6381750"/>
            <a:ext cx="7129462" cy="0"/>
          </a:xfrm>
          <a:prstGeom prst="line">
            <a:avLst/>
          </a:prstGeom>
          <a:noFill/>
          <a:ln w="9525">
            <a:solidFill>
              <a:schemeClr val="tx1"/>
            </a:solidFill>
            <a:prstDash val="dash"/>
            <a:round/>
            <a:headEnd/>
            <a:tailEnd/>
          </a:ln>
        </p:spPr>
        <p:txBody>
          <a:bodyPr/>
          <a:lstStyle/>
          <a:p>
            <a:endParaRPr lang="en-GB" dirty="0"/>
          </a:p>
        </p:txBody>
      </p:sp>
      <p:sp>
        <p:nvSpPr>
          <p:cNvPr id="2055" name="Line 6"/>
          <p:cNvSpPr>
            <a:spLocks noChangeShapeType="1"/>
          </p:cNvSpPr>
          <p:nvPr/>
        </p:nvSpPr>
        <p:spPr bwMode="auto">
          <a:xfrm>
            <a:off x="1258888" y="3500438"/>
            <a:ext cx="7129462" cy="0"/>
          </a:xfrm>
          <a:prstGeom prst="line">
            <a:avLst/>
          </a:prstGeom>
          <a:noFill/>
          <a:ln w="9525">
            <a:solidFill>
              <a:schemeClr val="tx1"/>
            </a:solidFill>
            <a:prstDash val="dash"/>
            <a:round/>
            <a:headEnd/>
            <a:tailEnd/>
          </a:ln>
        </p:spPr>
        <p:txBody>
          <a:bodyPr/>
          <a:lstStyle/>
          <a:p>
            <a:endParaRPr lang="en-GB" dirty="0"/>
          </a:p>
        </p:txBody>
      </p:sp>
      <p:sp>
        <p:nvSpPr>
          <p:cNvPr id="2056" name="Line 7"/>
          <p:cNvSpPr>
            <a:spLocks noChangeShapeType="1"/>
          </p:cNvSpPr>
          <p:nvPr/>
        </p:nvSpPr>
        <p:spPr bwMode="auto">
          <a:xfrm>
            <a:off x="8388350" y="115888"/>
            <a:ext cx="0" cy="6553200"/>
          </a:xfrm>
          <a:prstGeom prst="line">
            <a:avLst/>
          </a:prstGeom>
          <a:noFill/>
          <a:ln w="9525">
            <a:solidFill>
              <a:schemeClr val="tx1"/>
            </a:solidFill>
            <a:round/>
            <a:headEnd/>
            <a:tailEnd/>
          </a:ln>
        </p:spPr>
        <p:txBody>
          <a:bodyPr/>
          <a:lstStyle/>
          <a:p>
            <a:endParaRPr lang="en-GB" dirty="0"/>
          </a:p>
        </p:txBody>
      </p:sp>
      <p:sp>
        <p:nvSpPr>
          <p:cNvPr id="2057" name="Oval 8"/>
          <p:cNvSpPr>
            <a:spLocks noChangeArrowheads="1"/>
          </p:cNvSpPr>
          <p:nvPr/>
        </p:nvSpPr>
        <p:spPr bwMode="auto">
          <a:xfrm>
            <a:off x="1547813" y="4365625"/>
            <a:ext cx="287337" cy="287338"/>
          </a:xfrm>
          <a:prstGeom prst="ellipse">
            <a:avLst/>
          </a:prstGeom>
          <a:solidFill>
            <a:schemeClr val="accent1"/>
          </a:solidFill>
          <a:ln w="9525">
            <a:solidFill>
              <a:schemeClr val="tx1"/>
            </a:solidFill>
            <a:round/>
            <a:headEnd/>
            <a:tailEnd/>
          </a:ln>
        </p:spPr>
        <p:txBody>
          <a:bodyPr wrap="none" anchor="ctr"/>
          <a:lstStyle/>
          <a:p>
            <a:pPr algn="ctr"/>
            <a:r>
              <a:rPr lang="en-GB" sz="1000" dirty="0"/>
              <a:t>LW</a:t>
            </a:r>
          </a:p>
        </p:txBody>
      </p:sp>
      <p:sp>
        <p:nvSpPr>
          <p:cNvPr id="2058" name="Oval 9"/>
          <p:cNvSpPr>
            <a:spLocks noChangeArrowheads="1"/>
          </p:cNvSpPr>
          <p:nvPr/>
        </p:nvSpPr>
        <p:spPr bwMode="auto">
          <a:xfrm>
            <a:off x="5651500" y="3644900"/>
            <a:ext cx="287338" cy="287338"/>
          </a:xfrm>
          <a:prstGeom prst="ellipse">
            <a:avLst/>
          </a:prstGeom>
          <a:solidFill>
            <a:schemeClr val="accent1"/>
          </a:solidFill>
          <a:ln w="9525">
            <a:solidFill>
              <a:schemeClr val="tx1"/>
            </a:solidFill>
            <a:round/>
            <a:headEnd/>
            <a:tailEnd/>
          </a:ln>
        </p:spPr>
        <p:txBody>
          <a:bodyPr wrap="none" anchor="ctr"/>
          <a:lstStyle/>
          <a:p>
            <a:pPr algn="ctr"/>
            <a:r>
              <a:rPr lang="en-GB" sz="1000" dirty="0"/>
              <a:t>LM</a:t>
            </a:r>
          </a:p>
        </p:txBody>
      </p:sp>
      <p:sp>
        <p:nvSpPr>
          <p:cNvPr id="2059" name="Oval 10"/>
          <p:cNvSpPr>
            <a:spLocks noChangeArrowheads="1"/>
          </p:cNvSpPr>
          <p:nvPr/>
        </p:nvSpPr>
        <p:spPr bwMode="auto">
          <a:xfrm>
            <a:off x="6299200" y="2492375"/>
            <a:ext cx="287338" cy="287338"/>
          </a:xfrm>
          <a:prstGeom prst="ellipse">
            <a:avLst/>
          </a:prstGeom>
          <a:solidFill>
            <a:schemeClr val="bg2"/>
          </a:solidFill>
          <a:ln w="9525">
            <a:solidFill>
              <a:schemeClr val="tx1"/>
            </a:solidFill>
            <a:round/>
            <a:headEnd/>
            <a:tailEnd/>
          </a:ln>
        </p:spPr>
        <p:txBody>
          <a:bodyPr wrap="none" anchor="ctr"/>
          <a:lstStyle/>
          <a:p>
            <a:pPr algn="ctr"/>
            <a:r>
              <a:rPr lang="en-GB" sz="1000" dirty="0"/>
              <a:t>RM</a:t>
            </a:r>
          </a:p>
        </p:txBody>
      </p:sp>
      <p:sp>
        <p:nvSpPr>
          <p:cNvPr id="2060" name="Oval 11"/>
          <p:cNvSpPr>
            <a:spLocks noChangeArrowheads="1"/>
          </p:cNvSpPr>
          <p:nvPr/>
        </p:nvSpPr>
        <p:spPr bwMode="auto">
          <a:xfrm>
            <a:off x="4716463" y="4076700"/>
            <a:ext cx="287337" cy="287338"/>
          </a:xfrm>
          <a:prstGeom prst="ellipse">
            <a:avLst/>
          </a:prstGeom>
          <a:solidFill>
            <a:schemeClr val="accent1"/>
          </a:solidFill>
          <a:ln w="9525">
            <a:solidFill>
              <a:schemeClr val="tx1"/>
            </a:solidFill>
            <a:round/>
            <a:headEnd/>
            <a:tailEnd/>
          </a:ln>
        </p:spPr>
        <p:txBody>
          <a:bodyPr wrap="none" anchor="ctr"/>
          <a:lstStyle/>
          <a:p>
            <a:pPr algn="ctr"/>
            <a:r>
              <a:rPr lang="en-GB" sz="1000" dirty="0"/>
              <a:t>LL</a:t>
            </a:r>
          </a:p>
        </p:txBody>
      </p:sp>
      <p:sp>
        <p:nvSpPr>
          <p:cNvPr id="2061" name="Oval 12"/>
          <p:cNvSpPr>
            <a:spLocks noChangeArrowheads="1"/>
          </p:cNvSpPr>
          <p:nvPr/>
        </p:nvSpPr>
        <p:spPr bwMode="auto">
          <a:xfrm>
            <a:off x="6156325" y="2205038"/>
            <a:ext cx="287338" cy="287337"/>
          </a:xfrm>
          <a:prstGeom prst="ellipse">
            <a:avLst/>
          </a:prstGeom>
          <a:solidFill>
            <a:schemeClr val="accent1"/>
          </a:solidFill>
          <a:ln w="9525">
            <a:solidFill>
              <a:schemeClr val="tx1"/>
            </a:solidFill>
            <a:round/>
            <a:headEnd/>
            <a:tailEnd/>
          </a:ln>
        </p:spPr>
        <p:txBody>
          <a:bodyPr wrap="none" anchor="ctr"/>
          <a:lstStyle/>
          <a:p>
            <a:pPr algn="ctr"/>
            <a:r>
              <a:rPr lang="en-GB" sz="1000" dirty="0"/>
              <a:t>RL</a:t>
            </a:r>
          </a:p>
        </p:txBody>
      </p:sp>
      <p:sp>
        <p:nvSpPr>
          <p:cNvPr id="2062" name="Oval 13"/>
          <p:cNvSpPr>
            <a:spLocks noChangeArrowheads="1"/>
          </p:cNvSpPr>
          <p:nvPr/>
        </p:nvSpPr>
        <p:spPr bwMode="auto">
          <a:xfrm>
            <a:off x="7885113" y="3573463"/>
            <a:ext cx="287337" cy="287337"/>
          </a:xfrm>
          <a:prstGeom prst="ellipse">
            <a:avLst/>
          </a:prstGeom>
          <a:solidFill>
            <a:schemeClr val="accent1"/>
          </a:solidFill>
          <a:ln w="9525">
            <a:solidFill>
              <a:schemeClr val="tx1"/>
            </a:solidFill>
            <a:round/>
            <a:headEnd/>
            <a:tailEnd/>
          </a:ln>
        </p:spPr>
        <p:txBody>
          <a:bodyPr wrap="none" anchor="ctr"/>
          <a:lstStyle/>
          <a:p>
            <a:pPr algn="ctr"/>
            <a:r>
              <a:rPr lang="en-GB" sz="1000" dirty="0"/>
              <a:t>RW</a:t>
            </a:r>
          </a:p>
        </p:txBody>
      </p:sp>
      <p:sp>
        <p:nvSpPr>
          <p:cNvPr id="2063" name="Oval 14"/>
          <p:cNvSpPr>
            <a:spLocks noChangeArrowheads="1"/>
          </p:cNvSpPr>
          <p:nvPr/>
        </p:nvSpPr>
        <p:spPr bwMode="auto">
          <a:xfrm>
            <a:off x="7596188" y="1989138"/>
            <a:ext cx="287337"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LW</a:t>
            </a:r>
          </a:p>
        </p:txBody>
      </p:sp>
      <p:sp>
        <p:nvSpPr>
          <p:cNvPr id="2064" name="Oval 15"/>
          <p:cNvSpPr>
            <a:spLocks noChangeArrowheads="1"/>
          </p:cNvSpPr>
          <p:nvPr/>
        </p:nvSpPr>
        <p:spPr bwMode="auto">
          <a:xfrm>
            <a:off x="6732588" y="1989138"/>
            <a:ext cx="287337"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LL</a:t>
            </a:r>
          </a:p>
        </p:txBody>
      </p:sp>
      <p:sp>
        <p:nvSpPr>
          <p:cNvPr id="2065" name="Oval 16"/>
          <p:cNvSpPr>
            <a:spLocks noChangeArrowheads="1"/>
          </p:cNvSpPr>
          <p:nvPr/>
        </p:nvSpPr>
        <p:spPr bwMode="auto">
          <a:xfrm>
            <a:off x="5867400" y="2060575"/>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LM</a:t>
            </a:r>
          </a:p>
        </p:txBody>
      </p:sp>
      <p:sp>
        <p:nvSpPr>
          <p:cNvPr id="2066" name="Oval 17"/>
          <p:cNvSpPr>
            <a:spLocks noChangeArrowheads="1"/>
          </p:cNvSpPr>
          <p:nvPr/>
        </p:nvSpPr>
        <p:spPr bwMode="auto">
          <a:xfrm>
            <a:off x="4859338" y="1700213"/>
            <a:ext cx="287337"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RM</a:t>
            </a:r>
          </a:p>
        </p:txBody>
      </p:sp>
      <p:sp>
        <p:nvSpPr>
          <p:cNvPr id="2067" name="Oval 18"/>
          <p:cNvSpPr>
            <a:spLocks noChangeArrowheads="1"/>
          </p:cNvSpPr>
          <p:nvPr/>
        </p:nvSpPr>
        <p:spPr bwMode="auto">
          <a:xfrm>
            <a:off x="3851275" y="1628775"/>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RL</a:t>
            </a:r>
          </a:p>
        </p:txBody>
      </p:sp>
      <p:sp>
        <p:nvSpPr>
          <p:cNvPr id="2068" name="Oval 19"/>
          <p:cNvSpPr>
            <a:spLocks noChangeArrowheads="1"/>
          </p:cNvSpPr>
          <p:nvPr/>
        </p:nvSpPr>
        <p:spPr bwMode="auto">
          <a:xfrm>
            <a:off x="2268538" y="1484313"/>
            <a:ext cx="287337"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RW</a:t>
            </a:r>
          </a:p>
        </p:txBody>
      </p:sp>
      <p:grpSp>
        <p:nvGrpSpPr>
          <p:cNvPr id="2" name="Group 20"/>
          <p:cNvGrpSpPr>
            <a:grpSpLocks/>
          </p:cNvGrpSpPr>
          <p:nvPr/>
        </p:nvGrpSpPr>
        <p:grpSpPr bwMode="auto">
          <a:xfrm>
            <a:off x="0" y="1989138"/>
            <a:ext cx="1168400" cy="965200"/>
            <a:chOff x="0" y="436"/>
            <a:chExt cx="736" cy="608"/>
          </a:xfrm>
        </p:grpSpPr>
        <p:sp>
          <p:nvSpPr>
            <p:cNvPr id="2089" name="Line 21"/>
            <p:cNvSpPr>
              <a:spLocks noChangeShapeType="1"/>
            </p:cNvSpPr>
            <p:nvPr/>
          </p:nvSpPr>
          <p:spPr bwMode="auto">
            <a:xfrm>
              <a:off x="158" y="436"/>
              <a:ext cx="363" cy="0"/>
            </a:xfrm>
            <a:prstGeom prst="line">
              <a:avLst/>
            </a:prstGeom>
            <a:noFill/>
            <a:ln w="9525">
              <a:solidFill>
                <a:schemeClr val="tx1"/>
              </a:solidFill>
              <a:round/>
              <a:headEnd/>
              <a:tailEnd type="triangle" w="med" len="med"/>
            </a:ln>
          </p:spPr>
          <p:txBody>
            <a:bodyPr/>
            <a:lstStyle/>
            <a:p>
              <a:endParaRPr lang="en-GB" dirty="0"/>
            </a:p>
          </p:txBody>
        </p:sp>
        <p:sp>
          <p:nvSpPr>
            <p:cNvPr id="2090" name="Line 22"/>
            <p:cNvSpPr>
              <a:spLocks noChangeShapeType="1"/>
            </p:cNvSpPr>
            <p:nvPr/>
          </p:nvSpPr>
          <p:spPr bwMode="auto">
            <a:xfrm>
              <a:off x="158" y="845"/>
              <a:ext cx="363" cy="0"/>
            </a:xfrm>
            <a:prstGeom prst="line">
              <a:avLst/>
            </a:prstGeom>
            <a:noFill/>
            <a:ln w="9525">
              <a:solidFill>
                <a:schemeClr val="tx1"/>
              </a:solidFill>
              <a:prstDash val="dash"/>
              <a:round/>
              <a:headEnd/>
              <a:tailEnd type="triangle" w="med" len="med"/>
            </a:ln>
          </p:spPr>
          <p:txBody>
            <a:bodyPr/>
            <a:lstStyle/>
            <a:p>
              <a:endParaRPr lang="en-GB" dirty="0"/>
            </a:p>
          </p:txBody>
        </p:sp>
        <p:sp>
          <p:nvSpPr>
            <p:cNvPr id="2091" name="Text Box 23"/>
            <p:cNvSpPr txBox="1">
              <a:spLocks noChangeArrowheads="1"/>
            </p:cNvSpPr>
            <p:nvPr/>
          </p:nvSpPr>
          <p:spPr bwMode="auto">
            <a:xfrm>
              <a:off x="0" y="890"/>
              <a:ext cx="643" cy="154"/>
            </a:xfrm>
            <a:prstGeom prst="rect">
              <a:avLst/>
            </a:prstGeom>
            <a:noFill/>
            <a:ln w="9525">
              <a:noFill/>
              <a:miter lim="800000"/>
              <a:headEnd/>
              <a:tailEnd/>
            </a:ln>
          </p:spPr>
          <p:txBody>
            <a:bodyPr wrap="none">
              <a:spAutoFit/>
            </a:bodyPr>
            <a:lstStyle/>
            <a:p>
              <a:r>
                <a:rPr lang="en-GB" sz="1000" dirty="0"/>
                <a:t>Ball Movement</a:t>
              </a:r>
            </a:p>
          </p:txBody>
        </p:sp>
        <p:sp>
          <p:nvSpPr>
            <p:cNvPr id="2092" name="Text Box 24"/>
            <p:cNvSpPr txBox="1">
              <a:spLocks noChangeArrowheads="1"/>
            </p:cNvSpPr>
            <p:nvPr/>
          </p:nvSpPr>
          <p:spPr bwMode="auto">
            <a:xfrm>
              <a:off x="0" y="482"/>
              <a:ext cx="736" cy="154"/>
            </a:xfrm>
            <a:prstGeom prst="rect">
              <a:avLst/>
            </a:prstGeom>
            <a:noFill/>
            <a:ln w="9525">
              <a:noFill/>
              <a:miter lim="800000"/>
              <a:headEnd/>
              <a:tailEnd/>
            </a:ln>
          </p:spPr>
          <p:txBody>
            <a:bodyPr wrap="none">
              <a:spAutoFit/>
            </a:bodyPr>
            <a:lstStyle/>
            <a:p>
              <a:r>
                <a:rPr lang="en-GB" sz="1000" dirty="0"/>
                <a:t>Player Movement</a:t>
              </a:r>
            </a:p>
          </p:txBody>
        </p:sp>
      </p:grpSp>
      <p:sp>
        <p:nvSpPr>
          <p:cNvPr id="2070" name="Line 33"/>
          <p:cNvSpPr>
            <a:spLocks noChangeShapeType="1"/>
          </p:cNvSpPr>
          <p:nvPr/>
        </p:nvSpPr>
        <p:spPr bwMode="auto">
          <a:xfrm flipV="1">
            <a:off x="5002213" y="1341438"/>
            <a:ext cx="0" cy="358775"/>
          </a:xfrm>
          <a:prstGeom prst="line">
            <a:avLst/>
          </a:prstGeom>
          <a:noFill/>
          <a:ln w="9525">
            <a:solidFill>
              <a:schemeClr val="tx1"/>
            </a:solidFill>
            <a:round/>
            <a:headEnd/>
            <a:tailEnd type="triangle" w="med" len="med"/>
          </a:ln>
        </p:spPr>
        <p:txBody>
          <a:bodyPr/>
          <a:lstStyle/>
          <a:p>
            <a:endParaRPr lang="en-GB" dirty="0"/>
          </a:p>
        </p:txBody>
      </p:sp>
      <p:sp>
        <p:nvSpPr>
          <p:cNvPr id="2071" name="Line 34"/>
          <p:cNvSpPr>
            <a:spLocks noChangeShapeType="1"/>
          </p:cNvSpPr>
          <p:nvPr/>
        </p:nvSpPr>
        <p:spPr bwMode="auto">
          <a:xfrm flipV="1">
            <a:off x="3994150" y="1268413"/>
            <a:ext cx="0" cy="360362"/>
          </a:xfrm>
          <a:prstGeom prst="line">
            <a:avLst/>
          </a:prstGeom>
          <a:noFill/>
          <a:ln w="9525">
            <a:solidFill>
              <a:schemeClr val="tx1"/>
            </a:solidFill>
            <a:round/>
            <a:headEnd/>
            <a:tailEnd type="triangle" w="med" len="med"/>
          </a:ln>
        </p:spPr>
        <p:txBody>
          <a:bodyPr/>
          <a:lstStyle/>
          <a:p>
            <a:endParaRPr lang="en-GB" dirty="0"/>
          </a:p>
        </p:txBody>
      </p:sp>
      <p:sp>
        <p:nvSpPr>
          <p:cNvPr id="2072" name="Line 35"/>
          <p:cNvSpPr>
            <a:spLocks noChangeShapeType="1"/>
          </p:cNvSpPr>
          <p:nvPr/>
        </p:nvSpPr>
        <p:spPr bwMode="auto">
          <a:xfrm flipH="1" flipV="1">
            <a:off x="4716463" y="2708275"/>
            <a:ext cx="1008062" cy="936625"/>
          </a:xfrm>
          <a:prstGeom prst="line">
            <a:avLst/>
          </a:prstGeom>
          <a:noFill/>
          <a:ln w="9525">
            <a:solidFill>
              <a:schemeClr val="tx1"/>
            </a:solidFill>
            <a:round/>
            <a:headEnd/>
            <a:tailEnd type="triangle" w="med" len="med"/>
          </a:ln>
        </p:spPr>
        <p:txBody>
          <a:bodyPr/>
          <a:lstStyle/>
          <a:p>
            <a:endParaRPr lang="en-GB" dirty="0"/>
          </a:p>
        </p:txBody>
      </p:sp>
      <p:sp>
        <p:nvSpPr>
          <p:cNvPr id="2073" name="Line 36"/>
          <p:cNvSpPr>
            <a:spLocks noChangeShapeType="1"/>
          </p:cNvSpPr>
          <p:nvPr/>
        </p:nvSpPr>
        <p:spPr bwMode="auto">
          <a:xfrm flipH="1" flipV="1">
            <a:off x="3851275" y="3068638"/>
            <a:ext cx="936625" cy="1008062"/>
          </a:xfrm>
          <a:prstGeom prst="line">
            <a:avLst/>
          </a:prstGeom>
          <a:noFill/>
          <a:ln w="9525">
            <a:solidFill>
              <a:schemeClr val="tx1"/>
            </a:solidFill>
            <a:round/>
            <a:headEnd/>
            <a:tailEnd type="triangle" w="med" len="med"/>
          </a:ln>
        </p:spPr>
        <p:txBody>
          <a:bodyPr/>
          <a:lstStyle/>
          <a:p>
            <a:endParaRPr lang="en-GB" dirty="0"/>
          </a:p>
        </p:txBody>
      </p:sp>
      <p:sp>
        <p:nvSpPr>
          <p:cNvPr id="2074" name="Line 37"/>
          <p:cNvSpPr>
            <a:spLocks noChangeShapeType="1"/>
          </p:cNvSpPr>
          <p:nvPr/>
        </p:nvSpPr>
        <p:spPr bwMode="auto">
          <a:xfrm flipV="1">
            <a:off x="1692275" y="3644900"/>
            <a:ext cx="0" cy="720725"/>
          </a:xfrm>
          <a:prstGeom prst="line">
            <a:avLst/>
          </a:prstGeom>
          <a:noFill/>
          <a:ln w="9525">
            <a:solidFill>
              <a:schemeClr val="tx1"/>
            </a:solidFill>
            <a:round/>
            <a:headEnd/>
            <a:tailEnd type="triangle" w="med" len="med"/>
          </a:ln>
        </p:spPr>
        <p:txBody>
          <a:bodyPr/>
          <a:lstStyle/>
          <a:p>
            <a:endParaRPr lang="en-GB" dirty="0"/>
          </a:p>
        </p:txBody>
      </p:sp>
      <p:sp>
        <p:nvSpPr>
          <p:cNvPr id="2075" name="Line 38"/>
          <p:cNvSpPr>
            <a:spLocks noChangeShapeType="1"/>
          </p:cNvSpPr>
          <p:nvPr/>
        </p:nvSpPr>
        <p:spPr bwMode="auto">
          <a:xfrm flipH="1">
            <a:off x="5291138" y="2708275"/>
            <a:ext cx="1008062" cy="504825"/>
          </a:xfrm>
          <a:prstGeom prst="line">
            <a:avLst/>
          </a:prstGeom>
          <a:noFill/>
          <a:ln w="9525">
            <a:solidFill>
              <a:schemeClr val="tx1"/>
            </a:solidFill>
            <a:prstDash val="dash"/>
            <a:round/>
            <a:headEnd/>
            <a:tailEnd type="triangle" w="med" len="med"/>
          </a:ln>
        </p:spPr>
        <p:txBody>
          <a:bodyPr/>
          <a:lstStyle/>
          <a:p>
            <a:endParaRPr lang="en-GB" dirty="0"/>
          </a:p>
        </p:txBody>
      </p:sp>
      <p:sp>
        <p:nvSpPr>
          <p:cNvPr id="2076" name="Line 39"/>
          <p:cNvSpPr>
            <a:spLocks noChangeShapeType="1"/>
          </p:cNvSpPr>
          <p:nvPr/>
        </p:nvSpPr>
        <p:spPr bwMode="auto">
          <a:xfrm flipV="1">
            <a:off x="6011863" y="1628775"/>
            <a:ext cx="0" cy="431800"/>
          </a:xfrm>
          <a:prstGeom prst="line">
            <a:avLst/>
          </a:prstGeom>
          <a:noFill/>
          <a:ln w="9525">
            <a:solidFill>
              <a:schemeClr val="tx1"/>
            </a:solidFill>
            <a:round/>
            <a:headEnd/>
            <a:tailEnd type="triangle" w="med" len="med"/>
          </a:ln>
        </p:spPr>
        <p:txBody>
          <a:bodyPr/>
          <a:lstStyle/>
          <a:p>
            <a:endParaRPr lang="en-GB" dirty="0"/>
          </a:p>
        </p:txBody>
      </p:sp>
      <p:sp>
        <p:nvSpPr>
          <p:cNvPr id="2077" name="Line 40"/>
          <p:cNvSpPr>
            <a:spLocks noChangeShapeType="1"/>
          </p:cNvSpPr>
          <p:nvPr/>
        </p:nvSpPr>
        <p:spPr bwMode="auto">
          <a:xfrm flipV="1">
            <a:off x="6875463" y="1628775"/>
            <a:ext cx="0" cy="360363"/>
          </a:xfrm>
          <a:prstGeom prst="line">
            <a:avLst/>
          </a:prstGeom>
          <a:noFill/>
          <a:ln w="9525">
            <a:solidFill>
              <a:schemeClr val="tx1"/>
            </a:solidFill>
            <a:round/>
            <a:headEnd/>
            <a:tailEnd type="triangle" w="med" len="med"/>
          </a:ln>
        </p:spPr>
        <p:txBody>
          <a:bodyPr/>
          <a:lstStyle/>
          <a:p>
            <a:endParaRPr lang="en-GB" dirty="0"/>
          </a:p>
        </p:txBody>
      </p:sp>
      <p:sp>
        <p:nvSpPr>
          <p:cNvPr id="2078" name="Line 41"/>
          <p:cNvSpPr>
            <a:spLocks noChangeShapeType="1"/>
          </p:cNvSpPr>
          <p:nvPr/>
        </p:nvSpPr>
        <p:spPr bwMode="auto">
          <a:xfrm>
            <a:off x="1258888" y="908050"/>
            <a:ext cx="7129462" cy="0"/>
          </a:xfrm>
          <a:prstGeom prst="line">
            <a:avLst/>
          </a:prstGeom>
          <a:noFill/>
          <a:ln w="9525">
            <a:solidFill>
              <a:schemeClr val="tx1"/>
            </a:solidFill>
            <a:prstDash val="dash"/>
            <a:round/>
            <a:headEnd/>
            <a:tailEnd/>
          </a:ln>
        </p:spPr>
        <p:txBody>
          <a:bodyPr/>
          <a:lstStyle/>
          <a:p>
            <a:endParaRPr lang="en-GB" dirty="0"/>
          </a:p>
        </p:txBody>
      </p:sp>
      <p:sp>
        <p:nvSpPr>
          <p:cNvPr id="2079" name="Line 42"/>
          <p:cNvSpPr>
            <a:spLocks noChangeShapeType="1"/>
          </p:cNvSpPr>
          <p:nvPr/>
        </p:nvSpPr>
        <p:spPr bwMode="auto">
          <a:xfrm>
            <a:off x="1258888" y="4941888"/>
            <a:ext cx="7129462" cy="0"/>
          </a:xfrm>
          <a:prstGeom prst="line">
            <a:avLst/>
          </a:prstGeom>
          <a:noFill/>
          <a:ln w="9525">
            <a:solidFill>
              <a:schemeClr val="tx1"/>
            </a:solidFill>
            <a:round/>
            <a:headEnd/>
            <a:tailEnd/>
          </a:ln>
        </p:spPr>
        <p:txBody>
          <a:bodyPr/>
          <a:lstStyle/>
          <a:p>
            <a:endParaRPr lang="en-GB" dirty="0"/>
          </a:p>
        </p:txBody>
      </p:sp>
      <p:sp>
        <p:nvSpPr>
          <p:cNvPr id="2081" name="TextBox 34"/>
          <p:cNvSpPr txBox="1">
            <a:spLocks noChangeArrowheads="1"/>
          </p:cNvSpPr>
          <p:nvPr/>
        </p:nvSpPr>
        <p:spPr bwMode="auto">
          <a:xfrm>
            <a:off x="8388350" y="115888"/>
            <a:ext cx="603250" cy="247650"/>
          </a:xfrm>
          <a:prstGeom prst="rect">
            <a:avLst/>
          </a:prstGeom>
          <a:noFill/>
          <a:ln w="9525">
            <a:noFill/>
            <a:miter lim="800000"/>
            <a:headEnd/>
            <a:tailEnd/>
          </a:ln>
        </p:spPr>
        <p:txBody>
          <a:bodyPr wrap="none">
            <a:spAutoFit/>
          </a:bodyPr>
          <a:lstStyle/>
          <a:p>
            <a:r>
              <a:rPr lang="en-GB" sz="1000" dirty="0"/>
              <a:t>try Line</a:t>
            </a:r>
          </a:p>
        </p:txBody>
      </p:sp>
      <p:sp>
        <p:nvSpPr>
          <p:cNvPr id="2082" name="TextBox 35"/>
          <p:cNvSpPr txBox="1">
            <a:spLocks noChangeArrowheads="1"/>
          </p:cNvSpPr>
          <p:nvPr/>
        </p:nvSpPr>
        <p:spPr bwMode="auto">
          <a:xfrm>
            <a:off x="8388350" y="765175"/>
            <a:ext cx="596900" cy="246063"/>
          </a:xfrm>
          <a:prstGeom prst="rect">
            <a:avLst/>
          </a:prstGeom>
          <a:noFill/>
          <a:ln w="9525">
            <a:noFill/>
            <a:miter lim="800000"/>
            <a:headEnd/>
            <a:tailEnd/>
          </a:ln>
        </p:spPr>
        <p:txBody>
          <a:bodyPr wrap="none">
            <a:spAutoFit/>
          </a:bodyPr>
          <a:lstStyle/>
          <a:p>
            <a:r>
              <a:rPr lang="en-GB" sz="1000" dirty="0"/>
              <a:t>5m line</a:t>
            </a:r>
          </a:p>
        </p:txBody>
      </p:sp>
      <p:sp>
        <p:nvSpPr>
          <p:cNvPr id="2083" name="TextBox 36"/>
          <p:cNvSpPr txBox="1">
            <a:spLocks noChangeArrowheads="1"/>
          </p:cNvSpPr>
          <p:nvPr/>
        </p:nvSpPr>
        <p:spPr bwMode="auto">
          <a:xfrm>
            <a:off x="8388350" y="3429000"/>
            <a:ext cx="666750" cy="246063"/>
          </a:xfrm>
          <a:prstGeom prst="rect">
            <a:avLst/>
          </a:prstGeom>
          <a:noFill/>
          <a:ln w="9525">
            <a:noFill/>
            <a:miter lim="800000"/>
            <a:headEnd/>
            <a:tailEnd/>
          </a:ln>
        </p:spPr>
        <p:txBody>
          <a:bodyPr wrap="none">
            <a:spAutoFit/>
          </a:bodyPr>
          <a:lstStyle/>
          <a:p>
            <a:r>
              <a:rPr lang="en-GB" sz="1000" dirty="0"/>
              <a:t>10m line</a:t>
            </a:r>
          </a:p>
        </p:txBody>
      </p:sp>
      <p:sp>
        <p:nvSpPr>
          <p:cNvPr id="2084" name="TextBox 37"/>
          <p:cNvSpPr txBox="1">
            <a:spLocks noChangeArrowheads="1"/>
          </p:cNvSpPr>
          <p:nvPr/>
        </p:nvSpPr>
        <p:spPr bwMode="auto">
          <a:xfrm>
            <a:off x="8388350" y="4797425"/>
            <a:ext cx="674688" cy="246063"/>
          </a:xfrm>
          <a:prstGeom prst="rect">
            <a:avLst/>
          </a:prstGeom>
          <a:noFill/>
          <a:ln w="9525">
            <a:noFill/>
            <a:miter lim="800000"/>
            <a:headEnd/>
            <a:tailEnd/>
          </a:ln>
        </p:spPr>
        <p:txBody>
          <a:bodyPr wrap="none">
            <a:spAutoFit/>
          </a:bodyPr>
          <a:lstStyle/>
          <a:p>
            <a:r>
              <a:rPr lang="en-GB" sz="1000" dirty="0"/>
              <a:t>Half way</a:t>
            </a:r>
          </a:p>
        </p:txBody>
      </p:sp>
      <p:sp>
        <p:nvSpPr>
          <p:cNvPr id="2085" name="TextBox 40"/>
          <p:cNvSpPr txBox="1">
            <a:spLocks noChangeArrowheads="1"/>
          </p:cNvSpPr>
          <p:nvPr/>
        </p:nvSpPr>
        <p:spPr bwMode="auto">
          <a:xfrm rot="-5400000">
            <a:off x="-161131" y="4561682"/>
            <a:ext cx="2376487" cy="400050"/>
          </a:xfrm>
          <a:prstGeom prst="rect">
            <a:avLst/>
          </a:prstGeom>
          <a:noFill/>
          <a:ln w="9525">
            <a:noFill/>
            <a:miter lim="800000"/>
            <a:headEnd/>
            <a:tailEnd/>
          </a:ln>
        </p:spPr>
        <p:txBody>
          <a:bodyPr>
            <a:spAutoFit/>
          </a:bodyPr>
          <a:lstStyle/>
          <a:p>
            <a:r>
              <a:rPr lang="en-GB" sz="1000" b="1" dirty="0"/>
              <a:t>Amber Zone – start thinking and preparing for line attack</a:t>
            </a:r>
          </a:p>
        </p:txBody>
      </p:sp>
      <p:sp>
        <p:nvSpPr>
          <p:cNvPr id="2086" name="TextBox 41"/>
          <p:cNvSpPr txBox="1">
            <a:spLocks noChangeArrowheads="1"/>
          </p:cNvSpPr>
          <p:nvPr/>
        </p:nvSpPr>
        <p:spPr bwMode="auto">
          <a:xfrm rot="-5400000">
            <a:off x="88106" y="1720057"/>
            <a:ext cx="2155825" cy="246062"/>
          </a:xfrm>
          <a:prstGeom prst="rect">
            <a:avLst/>
          </a:prstGeom>
          <a:noFill/>
          <a:ln w="9525">
            <a:noFill/>
            <a:miter lim="800000"/>
            <a:headEnd/>
            <a:tailEnd/>
          </a:ln>
        </p:spPr>
        <p:txBody>
          <a:bodyPr>
            <a:spAutoFit/>
          </a:bodyPr>
          <a:lstStyle/>
          <a:p>
            <a:r>
              <a:rPr lang="en-GB" sz="1000" b="1" dirty="0"/>
              <a:t>Green Zone – line Attack area</a:t>
            </a:r>
          </a:p>
        </p:txBody>
      </p:sp>
      <p:sp>
        <p:nvSpPr>
          <p:cNvPr id="2087" name="Slide Number Placeholder 42"/>
          <p:cNvSpPr>
            <a:spLocks noGrp="1"/>
          </p:cNvSpPr>
          <p:nvPr>
            <p:ph type="sldNum" sz="quarter" idx="12"/>
          </p:nvPr>
        </p:nvSpPr>
        <p:spPr>
          <a:xfrm>
            <a:off x="6553200" y="6381750"/>
            <a:ext cx="2133600" cy="339725"/>
          </a:xfrm>
          <a:noFill/>
        </p:spPr>
        <p:txBody>
          <a:bodyPr/>
          <a:lstStyle/>
          <a:p>
            <a:fld id="{2CC28220-D5E8-42B1-B478-24D92BB1065E}" type="slidenum">
              <a:rPr lang="en-GB" sz="1000" b="1" smtClean="0"/>
              <a:pPr/>
              <a:t>16</a:t>
            </a:fld>
            <a:endParaRPr lang="en-GB" sz="1000" b="1" dirty="0" smtClean="0"/>
          </a:p>
        </p:txBody>
      </p:sp>
      <p:sp>
        <p:nvSpPr>
          <p:cNvPr id="2088" name="Footer Placeholder 43"/>
          <p:cNvSpPr>
            <a:spLocks noGrp="1"/>
          </p:cNvSpPr>
          <p:nvPr>
            <p:ph type="ftr" sz="quarter" idx="11"/>
          </p:nvPr>
        </p:nvSpPr>
        <p:spPr>
          <a:xfrm>
            <a:off x="3124200" y="6381750"/>
            <a:ext cx="2895600" cy="339725"/>
          </a:xfrm>
          <a:noFill/>
        </p:spPr>
        <p:txBody>
          <a:bodyPr/>
          <a:lstStyle/>
          <a:p>
            <a:r>
              <a:rPr lang="en-GB" sz="1000" b="1" dirty="0"/>
              <a:t>Line Attack - </a:t>
            </a:r>
            <a:r>
              <a:rPr lang="en-GB" sz="1000" b="1" dirty="0" smtClean="0"/>
              <a:t>Sliders</a:t>
            </a:r>
            <a:endParaRPr lang="en-GB" sz="1000" b="1" dirty="0"/>
          </a:p>
        </p:txBody>
      </p:sp>
      <p:sp>
        <p:nvSpPr>
          <p:cNvPr id="44" name="Oval 43"/>
          <p:cNvSpPr/>
          <p:nvPr/>
        </p:nvSpPr>
        <p:spPr>
          <a:xfrm rot="14760000" flipV="1">
            <a:off x="5924364" y="2783567"/>
            <a:ext cx="65783" cy="1658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1258888" y="3500438"/>
            <a:ext cx="7129462" cy="2881312"/>
          </a:xfrm>
          <a:prstGeom prst="rect">
            <a:avLst/>
          </a:prstGeom>
          <a:solidFill>
            <a:srgbClr val="FFCC66">
              <a:alpha val="72157"/>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8" name="Rectangle 37"/>
          <p:cNvSpPr/>
          <p:nvPr/>
        </p:nvSpPr>
        <p:spPr>
          <a:xfrm>
            <a:off x="1258888" y="260350"/>
            <a:ext cx="7129462" cy="3240088"/>
          </a:xfrm>
          <a:prstGeom prst="rect">
            <a:avLst/>
          </a:prstGeom>
          <a:solidFill>
            <a:srgbClr val="74C866">
              <a:alpha val="74118"/>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076" name="Line 2"/>
          <p:cNvSpPr>
            <a:spLocks noChangeShapeType="1"/>
          </p:cNvSpPr>
          <p:nvPr/>
        </p:nvSpPr>
        <p:spPr bwMode="auto">
          <a:xfrm>
            <a:off x="1258888" y="115888"/>
            <a:ext cx="0" cy="6481762"/>
          </a:xfrm>
          <a:prstGeom prst="line">
            <a:avLst/>
          </a:prstGeom>
          <a:noFill/>
          <a:ln w="9525">
            <a:solidFill>
              <a:schemeClr val="tx1"/>
            </a:solidFill>
            <a:round/>
            <a:headEnd/>
            <a:tailEnd/>
          </a:ln>
        </p:spPr>
        <p:txBody>
          <a:bodyPr/>
          <a:lstStyle/>
          <a:p>
            <a:endParaRPr lang="en-GB" dirty="0"/>
          </a:p>
        </p:txBody>
      </p:sp>
      <p:sp>
        <p:nvSpPr>
          <p:cNvPr id="3077" name="Line 3"/>
          <p:cNvSpPr>
            <a:spLocks noChangeShapeType="1"/>
          </p:cNvSpPr>
          <p:nvPr/>
        </p:nvSpPr>
        <p:spPr bwMode="auto">
          <a:xfrm>
            <a:off x="1258888" y="260350"/>
            <a:ext cx="7129462" cy="0"/>
          </a:xfrm>
          <a:prstGeom prst="line">
            <a:avLst/>
          </a:prstGeom>
          <a:noFill/>
          <a:ln w="9525">
            <a:solidFill>
              <a:schemeClr val="tx1"/>
            </a:solidFill>
            <a:round/>
            <a:headEnd/>
            <a:tailEnd/>
          </a:ln>
        </p:spPr>
        <p:txBody>
          <a:bodyPr/>
          <a:lstStyle/>
          <a:p>
            <a:endParaRPr lang="en-GB" dirty="0"/>
          </a:p>
        </p:txBody>
      </p:sp>
      <p:sp>
        <p:nvSpPr>
          <p:cNvPr id="3078" name="Line 4"/>
          <p:cNvSpPr>
            <a:spLocks noChangeShapeType="1"/>
          </p:cNvSpPr>
          <p:nvPr/>
        </p:nvSpPr>
        <p:spPr bwMode="auto">
          <a:xfrm>
            <a:off x="1258888" y="6381750"/>
            <a:ext cx="7129462" cy="0"/>
          </a:xfrm>
          <a:prstGeom prst="line">
            <a:avLst/>
          </a:prstGeom>
          <a:noFill/>
          <a:ln w="9525">
            <a:solidFill>
              <a:schemeClr val="tx1"/>
            </a:solidFill>
            <a:prstDash val="dash"/>
            <a:round/>
            <a:headEnd/>
            <a:tailEnd/>
          </a:ln>
        </p:spPr>
        <p:txBody>
          <a:bodyPr/>
          <a:lstStyle/>
          <a:p>
            <a:endParaRPr lang="en-GB" dirty="0"/>
          </a:p>
        </p:txBody>
      </p:sp>
      <p:sp>
        <p:nvSpPr>
          <p:cNvPr id="3079" name="Line 5"/>
          <p:cNvSpPr>
            <a:spLocks noChangeShapeType="1"/>
          </p:cNvSpPr>
          <p:nvPr/>
        </p:nvSpPr>
        <p:spPr bwMode="auto">
          <a:xfrm>
            <a:off x="1258888" y="3500438"/>
            <a:ext cx="7129462" cy="0"/>
          </a:xfrm>
          <a:prstGeom prst="line">
            <a:avLst/>
          </a:prstGeom>
          <a:noFill/>
          <a:ln w="9525">
            <a:solidFill>
              <a:schemeClr val="tx1"/>
            </a:solidFill>
            <a:prstDash val="dash"/>
            <a:round/>
            <a:headEnd/>
            <a:tailEnd/>
          </a:ln>
        </p:spPr>
        <p:txBody>
          <a:bodyPr/>
          <a:lstStyle/>
          <a:p>
            <a:endParaRPr lang="en-GB" dirty="0"/>
          </a:p>
        </p:txBody>
      </p:sp>
      <p:sp>
        <p:nvSpPr>
          <p:cNvPr id="3080" name="Line 6"/>
          <p:cNvSpPr>
            <a:spLocks noChangeShapeType="1"/>
          </p:cNvSpPr>
          <p:nvPr/>
        </p:nvSpPr>
        <p:spPr bwMode="auto">
          <a:xfrm>
            <a:off x="8388350" y="115888"/>
            <a:ext cx="0" cy="6553200"/>
          </a:xfrm>
          <a:prstGeom prst="line">
            <a:avLst/>
          </a:prstGeom>
          <a:noFill/>
          <a:ln w="9525">
            <a:solidFill>
              <a:schemeClr val="tx1"/>
            </a:solidFill>
            <a:round/>
            <a:headEnd/>
            <a:tailEnd/>
          </a:ln>
        </p:spPr>
        <p:txBody>
          <a:bodyPr/>
          <a:lstStyle/>
          <a:p>
            <a:endParaRPr lang="en-GB" dirty="0"/>
          </a:p>
        </p:txBody>
      </p:sp>
      <p:sp>
        <p:nvSpPr>
          <p:cNvPr id="3081" name="Oval 7"/>
          <p:cNvSpPr>
            <a:spLocks noChangeArrowheads="1"/>
          </p:cNvSpPr>
          <p:nvPr/>
        </p:nvSpPr>
        <p:spPr bwMode="auto">
          <a:xfrm>
            <a:off x="1547813" y="3357563"/>
            <a:ext cx="287337" cy="287337"/>
          </a:xfrm>
          <a:prstGeom prst="ellipse">
            <a:avLst/>
          </a:prstGeom>
          <a:solidFill>
            <a:schemeClr val="accent1"/>
          </a:solidFill>
          <a:ln w="9525">
            <a:solidFill>
              <a:schemeClr val="tx1"/>
            </a:solidFill>
            <a:round/>
            <a:headEnd/>
            <a:tailEnd/>
          </a:ln>
        </p:spPr>
        <p:txBody>
          <a:bodyPr wrap="none" anchor="ctr"/>
          <a:lstStyle/>
          <a:p>
            <a:pPr algn="ctr"/>
            <a:r>
              <a:rPr lang="en-GB" sz="1000" dirty="0"/>
              <a:t>LW</a:t>
            </a:r>
          </a:p>
        </p:txBody>
      </p:sp>
      <p:sp>
        <p:nvSpPr>
          <p:cNvPr id="3082" name="Oval 8"/>
          <p:cNvSpPr>
            <a:spLocks noChangeArrowheads="1"/>
          </p:cNvSpPr>
          <p:nvPr/>
        </p:nvSpPr>
        <p:spPr bwMode="auto">
          <a:xfrm>
            <a:off x="4427538" y="2420938"/>
            <a:ext cx="287337" cy="287337"/>
          </a:xfrm>
          <a:prstGeom prst="ellipse">
            <a:avLst/>
          </a:prstGeom>
          <a:solidFill>
            <a:schemeClr val="bg2"/>
          </a:solidFill>
          <a:ln w="9525">
            <a:solidFill>
              <a:schemeClr val="tx1"/>
            </a:solidFill>
            <a:round/>
            <a:headEnd/>
            <a:tailEnd/>
          </a:ln>
        </p:spPr>
        <p:txBody>
          <a:bodyPr wrap="none" anchor="ctr"/>
          <a:lstStyle/>
          <a:p>
            <a:pPr algn="ctr"/>
            <a:r>
              <a:rPr lang="en-GB" sz="1000" dirty="0"/>
              <a:t>LM</a:t>
            </a:r>
          </a:p>
        </p:txBody>
      </p:sp>
      <p:sp>
        <p:nvSpPr>
          <p:cNvPr id="3083" name="Oval 9"/>
          <p:cNvSpPr>
            <a:spLocks noChangeArrowheads="1"/>
          </p:cNvSpPr>
          <p:nvPr/>
        </p:nvSpPr>
        <p:spPr bwMode="auto">
          <a:xfrm>
            <a:off x="6084168" y="2204864"/>
            <a:ext cx="287338" cy="287338"/>
          </a:xfrm>
          <a:prstGeom prst="ellipse">
            <a:avLst/>
          </a:prstGeom>
          <a:solidFill>
            <a:schemeClr val="accent1"/>
          </a:solidFill>
          <a:ln w="9525">
            <a:solidFill>
              <a:schemeClr val="tx1"/>
            </a:solidFill>
            <a:round/>
            <a:headEnd/>
            <a:tailEnd/>
          </a:ln>
        </p:spPr>
        <p:txBody>
          <a:bodyPr wrap="none" anchor="ctr"/>
          <a:lstStyle/>
          <a:p>
            <a:pPr algn="ctr"/>
            <a:r>
              <a:rPr lang="en-GB" sz="1000" dirty="0"/>
              <a:t>RM</a:t>
            </a:r>
          </a:p>
        </p:txBody>
      </p:sp>
      <p:sp>
        <p:nvSpPr>
          <p:cNvPr id="3084" name="Oval 10"/>
          <p:cNvSpPr>
            <a:spLocks noChangeArrowheads="1"/>
          </p:cNvSpPr>
          <p:nvPr/>
        </p:nvSpPr>
        <p:spPr bwMode="auto">
          <a:xfrm>
            <a:off x="3492500" y="2924175"/>
            <a:ext cx="287338" cy="287338"/>
          </a:xfrm>
          <a:prstGeom prst="ellipse">
            <a:avLst/>
          </a:prstGeom>
          <a:solidFill>
            <a:schemeClr val="accent1"/>
          </a:solidFill>
          <a:ln w="9525">
            <a:solidFill>
              <a:schemeClr val="tx1"/>
            </a:solidFill>
            <a:round/>
            <a:headEnd/>
            <a:tailEnd/>
          </a:ln>
        </p:spPr>
        <p:txBody>
          <a:bodyPr wrap="none" anchor="ctr"/>
          <a:lstStyle/>
          <a:p>
            <a:pPr algn="ctr"/>
            <a:r>
              <a:rPr lang="en-GB" sz="1000" dirty="0"/>
              <a:t>LL</a:t>
            </a:r>
          </a:p>
        </p:txBody>
      </p:sp>
      <p:sp>
        <p:nvSpPr>
          <p:cNvPr id="3085" name="Oval 11"/>
          <p:cNvSpPr>
            <a:spLocks noChangeArrowheads="1"/>
          </p:cNvSpPr>
          <p:nvPr/>
        </p:nvSpPr>
        <p:spPr bwMode="auto">
          <a:xfrm>
            <a:off x="6588224" y="2132856"/>
            <a:ext cx="287338" cy="287337"/>
          </a:xfrm>
          <a:prstGeom prst="ellipse">
            <a:avLst/>
          </a:prstGeom>
          <a:solidFill>
            <a:schemeClr val="accent1"/>
          </a:solidFill>
          <a:ln w="9525">
            <a:solidFill>
              <a:schemeClr val="tx1"/>
            </a:solidFill>
            <a:round/>
            <a:headEnd/>
            <a:tailEnd/>
          </a:ln>
        </p:spPr>
        <p:txBody>
          <a:bodyPr wrap="none" anchor="ctr"/>
          <a:lstStyle/>
          <a:p>
            <a:pPr algn="ctr"/>
            <a:r>
              <a:rPr lang="en-GB" sz="1000" dirty="0"/>
              <a:t>RL</a:t>
            </a:r>
          </a:p>
        </p:txBody>
      </p:sp>
      <p:sp>
        <p:nvSpPr>
          <p:cNvPr id="3086" name="Oval 12"/>
          <p:cNvSpPr>
            <a:spLocks noChangeArrowheads="1"/>
          </p:cNvSpPr>
          <p:nvPr/>
        </p:nvSpPr>
        <p:spPr bwMode="auto">
          <a:xfrm>
            <a:off x="7884368" y="3429000"/>
            <a:ext cx="287337" cy="287337"/>
          </a:xfrm>
          <a:prstGeom prst="ellipse">
            <a:avLst/>
          </a:prstGeom>
          <a:solidFill>
            <a:schemeClr val="accent1"/>
          </a:solidFill>
          <a:ln w="9525">
            <a:solidFill>
              <a:schemeClr val="tx1"/>
            </a:solidFill>
            <a:round/>
            <a:headEnd/>
            <a:tailEnd/>
          </a:ln>
        </p:spPr>
        <p:txBody>
          <a:bodyPr wrap="none" anchor="ctr"/>
          <a:lstStyle/>
          <a:p>
            <a:pPr algn="ctr"/>
            <a:r>
              <a:rPr lang="en-GB" sz="1000" dirty="0"/>
              <a:t>RW</a:t>
            </a:r>
          </a:p>
        </p:txBody>
      </p:sp>
      <p:sp>
        <p:nvSpPr>
          <p:cNvPr id="3087" name="Oval 13"/>
          <p:cNvSpPr>
            <a:spLocks noChangeArrowheads="1"/>
          </p:cNvSpPr>
          <p:nvPr/>
        </p:nvSpPr>
        <p:spPr bwMode="auto">
          <a:xfrm>
            <a:off x="7596188" y="836613"/>
            <a:ext cx="287337"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LW</a:t>
            </a:r>
          </a:p>
        </p:txBody>
      </p:sp>
      <p:sp>
        <p:nvSpPr>
          <p:cNvPr id="3088" name="Oval 14"/>
          <p:cNvSpPr>
            <a:spLocks noChangeArrowheads="1"/>
          </p:cNvSpPr>
          <p:nvPr/>
        </p:nvSpPr>
        <p:spPr bwMode="auto">
          <a:xfrm>
            <a:off x="6732588" y="981075"/>
            <a:ext cx="287337"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LL</a:t>
            </a:r>
          </a:p>
        </p:txBody>
      </p:sp>
      <p:sp>
        <p:nvSpPr>
          <p:cNvPr id="3089" name="Oval 15"/>
          <p:cNvSpPr>
            <a:spLocks noChangeArrowheads="1"/>
          </p:cNvSpPr>
          <p:nvPr/>
        </p:nvSpPr>
        <p:spPr bwMode="auto">
          <a:xfrm>
            <a:off x="5867400" y="1052513"/>
            <a:ext cx="287338"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LM</a:t>
            </a:r>
          </a:p>
        </p:txBody>
      </p:sp>
      <p:sp>
        <p:nvSpPr>
          <p:cNvPr id="3090" name="Oval 16"/>
          <p:cNvSpPr>
            <a:spLocks noChangeArrowheads="1"/>
          </p:cNvSpPr>
          <p:nvPr/>
        </p:nvSpPr>
        <p:spPr bwMode="auto">
          <a:xfrm>
            <a:off x="4787900" y="981075"/>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RM</a:t>
            </a:r>
          </a:p>
        </p:txBody>
      </p:sp>
      <p:sp>
        <p:nvSpPr>
          <p:cNvPr id="3091" name="Oval 17"/>
          <p:cNvSpPr>
            <a:spLocks noChangeArrowheads="1"/>
          </p:cNvSpPr>
          <p:nvPr/>
        </p:nvSpPr>
        <p:spPr bwMode="auto">
          <a:xfrm>
            <a:off x="3708400" y="981075"/>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RL</a:t>
            </a:r>
          </a:p>
        </p:txBody>
      </p:sp>
      <p:sp>
        <p:nvSpPr>
          <p:cNvPr id="3092" name="Oval 18"/>
          <p:cNvSpPr>
            <a:spLocks noChangeArrowheads="1"/>
          </p:cNvSpPr>
          <p:nvPr/>
        </p:nvSpPr>
        <p:spPr bwMode="auto">
          <a:xfrm>
            <a:off x="2195513" y="836613"/>
            <a:ext cx="287337"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RW</a:t>
            </a:r>
          </a:p>
        </p:txBody>
      </p:sp>
      <p:grpSp>
        <p:nvGrpSpPr>
          <p:cNvPr id="2" name="Group 19"/>
          <p:cNvGrpSpPr>
            <a:grpSpLocks/>
          </p:cNvGrpSpPr>
          <p:nvPr/>
        </p:nvGrpSpPr>
        <p:grpSpPr bwMode="auto">
          <a:xfrm>
            <a:off x="0" y="1989138"/>
            <a:ext cx="1168400" cy="965200"/>
            <a:chOff x="0" y="436"/>
            <a:chExt cx="736" cy="608"/>
          </a:xfrm>
        </p:grpSpPr>
        <p:sp>
          <p:nvSpPr>
            <p:cNvPr id="3116" name="Line 20"/>
            <p:cNvSpPr>
              <a:spLocks noChangeShapeType="1"/>
            </p:cNvSpPr>
            <p:nvPr/>
          </p:nvSpPr>
          <p:spPr bwMode="auto">
            <a:xfrm>
              <a:off x="158" y="436"/>
              <a:ext cx="363" cy="0"/>
            </a:xfrm>
            <a:prstGeom prst="line">
              <a:avLst/>
            </a:prstGeom>
            <a:noFill/>
            <a:ln w="9525">
              <a:solidFill>
                <a:schemeClr val="tx1"/>
              </a:solidFill>
              <a:round/>
              <a:headEnd/>
              <a:tailEnd type="triangle" w="med" len="med"/>
            </a:ln>
          </p:spPr>
          <p:txBody>
            <a:bodyPr/>
            <a:lstStyle/>
            <a:p>
              <a:endParaRPr lang="en-GB" dirty="0"/>
            </a:p>
          </p:txBody>
        </p:sp>
        <p:sp>
          <p:nvSpPr>
            <p:cNvPr id="3117" name="Line 21"/>
            <p:cNvSpPr>
              <a:spLocks noChangeShapeType="1"/>
            </p:cNvSpPr>
            <p:nvPr/>
          </p:nvSpPr>
          <p:spPr bwMode="auto">
            <a:xfrm>
              <a:off x="158" y="845"/>
              <a:ext cx="363" cy="0"/>
            </a:xfrm>
            <a:prstGeom prst="line">
              <a:avLst/>
            </a:prstGeom>
            <a:noFill/>
            <a:ln w="9525">
              <a:solidFill>
                <a:schemeClr val="tx1"/>
              </a:solidFill>
              <a:prstDash val="dash"/>
              <a:round/>
              <a:headEnd/>
              <a:tailEnd type="triangle" w="med" len="med"/>
            </a:ln>
          </p:spPr>
          <p:txBody>
            <a:bodyPr/>
            <a:lstStyle/>
            <a:p>
              <a:endParaRPr lang="en-GB" dirty="0"/>
            </a:p>
          </p:txBody>
        </p:sp>
        <p:sp>
          <p:nvSpPr>
            <p:cNvPr id="3118" name="Text Box 22"/>
            <p:cNvSpPr txBox="1">
              <a:spLocks noChangeArrowheads="1"/>
            </p:cNvSpPr>
            <p:nvPr/>
          </p:nvSpPr>
          <p:spPr bwMode="auto">
            <a:xfrm>
              <a:off x="0" y="890"/>
              <a:ext cx="643" cy="154"/>
            </a:xfrm>
            <a:prstGeom prst="rect">
              <a:avLst/>
            </a:prstGeom>
            <a:noFill/>
            <a:ln w="9525">
              <a:noFill/>
              <a:miter lim="800000"/>
              <a:headEnd/>
              <a:tailEnd/>
            </a:ln>
          </p:spPr>
          <p:txBody>
            <a:bodyPr wrap="none">
              <a:spAutoFit/>
            </a:bodyPr>
            <a:lstStyle/>
            <a:p>
              <a:r>
                <a:rPr lang="en-GB" sz="1000" dirty="0"/>
                <a:t>Ball Movement</a:t>
              </a:r>
            </a:p>
          </p:txBody>
        </p:sp>
        <p:sp>
          <p:nvSpPr>
            <p:cNvPr id="3119" name="Text Box 23"/>
            <p:cNvSpPr txBox="1">
              <a:spLocks noChangeArrowheads="1"/>
            </p:cNvSpPr>
            <p:nvPr/>
          </p:nvSpPr>
          <p:spPr bwMode="auto">
            <a:xfrm>
              <a:off x="0" y="482"/>
              <a:ext cx="736" cy="154"/>
            </a:xfrm>
            <a:prstGeom prst="rect">
              <a:avLst/>
            </a:prstGeom>
            <a:noFill/>
            <a:ln w="9525">
              <a:noFill/>
              <a:miter lim="800000"/>
              <a:headEnd/>
              <a:tailEnd/>
            </a:ln>
          </p:spPr>
          <p:txBody>
            <a:bodyPr wrap="none">
              <a:spAutoFit/>
            </a:bodyPr>
            <a:lstStyle/>
            <a:p>
              <a:r>
                <a:rPr lang="en-GB" sz="1000" dirty="0"/>
                <a:t>Player Movement</a:t>
              </a:r>
            </a:p>
          </p:txBody>
        </p:sp>
      </p:grpSp>
      <p:sp>
        <p:nvSpPr>
          <p:cNvPr id="3094" name="Line 28"/>
          <p:cNvSpPr>
            <a:spLocks noChangeShapeType="1"/>
          </p:cNvSpPr>
          <p:nvPr/>
        </p:nvSpPr>
        <p:spPr bwMode="auto">
          <a:xfrm flipV="1">
            <a:off x="1692275" y="2636838"/>
            <a:ext cx="0" cy="720725"/>
          </a:xfrm>
          <a:prstGeom prst="line">
            <a:avLst/>
          </a:prstGeom>
          <a:noFill/>
          <a:ln w="9525">
            <a:solidFill>
              <a:schemeClr val="tx1"/>
            </a:solidFill>
            <a:round/>
            <a:headEnd/>
            <a:tailEnd type="triangle" w="med" len="med"/>
          </a:ln>
        </p:spPr>
        <p:txBody>
          <a:bodyPr/>
          <a:lstStyle/>
          <a:p>
            <a:endParaRPr lang="en-GB" dirty="0"/>
          </a:p>
        </p:txBody>
      </p:sp>
      <p:sp>
        <p:nvSpPr>
          <p:cNvPr id="3095" name="Line 32"/>
          <p:cNvSpPr>
            <a:spLocks noChangeShapeType="1"/>
          </p:cNvSpPr>
          <p:nvPr/>
        </p:nvSpPr>
        <p:spPr bwMode="auto">
          <a:xfrm>
            <a:off x="1258888" y="908050"/>
            <a:ext cx="7129462" cy="0"/>
          </a:xfrm>
          <a:prstGeom prst="line">
            <a:avLst/>
          </a:prstGeom>
          <a:noFill/>
          <a:ln w="9525">
            <a:solidFill>
              <a:schemeClr val="tx1"/>
            </a:solidFill>
            <a:prstDash val="dash"/>
            <a:round/>
            <a:headEnd/>
            <a:tailEnd/>
          </a:ln>
        </p:spPr>
        <p:txBody>
          <a:bodyPr/>
          <a:lstStyle/>
          <a:p>
            <a:endParaRPr lang="en-GB" dirty="0"/>
          </a:p>
        </p:txBody>
      </p:sp>
      <p:sp>
        <p:nvSpPr>
          <p:cNvPr id="3096" name="Line 33"/>
          <p:cNvSpPr>
            <a:spLocks noChangeShapeType="1"/>
          </p:cNvSpPr>
          <p:nvPr/>
        </p:nvSpPr>
        <p:spPr bwMode="auto">
          <a:xfrm>
            <a:off x="1258888" y="4941888"/>
            <a:ext cx="7129462" cy="0"/>
          </a:xfrm>
          <a:prstGeom prst="line">
            <a:avLst/>
          </a:prstGeom>
          <a:noFill/>
          <a:ln w="9525">
            <a:solidFill>
              <a:schemeClr val="tx1"/>
            </a:solidFill>
            <a:round/>
            <a:headEnd/>
            <a:tailEnd/>
          </a:ln>
        </p:spPr>
        <p:txBody>
          <a:bodyPr/>
          <a:lstStyle/>
          <a:p>
            <a:endParaRPr lang="en-GB" dirty="0"/>
          </a:p>
        </p:txBody>
      </p:sp>
      <p:sp>
        <p:nvSpPr>
          <p:cNvPr id="3097" name="Line 37"/>
          <p:cNvSpPr>
            <a:spLocks noChangeShapeType="1"/>
          </p:cNvSpPr>
          <p:nvPr/>
        </p:nvSpPr>
        <p:spPr bwMode="auto">
          <a:xfrm flipH="1">
            <a:off x="4427983" y="2420888"/>
            <a:ext cx="1656183" cy="792088"/>
          </a:xfrm>
          <a:prstGeom prst="line">
            <a:avLst/>
          </a:prstGeom>
          <a:noFill/>
          <a:ln w="9525">
            <a:solidFill>
              <a:schemeClr val="tx1"/>
            </a:solidFill>
            <a:round/>
            <a:headEnd/>
            <a:tailEnd type="triangle" w="med" len="med"/>
          </a:ln>
        </p:spPr>
        <p:txBody>
          <a:bodyPr/>
          <a:lstStyle/>
          <a:p>
            <a:endParaRPr lang="en-GB" dirty="0"/>
          </a:p>
        </p:txBody>
      </p:sp>
      <p:sp>
        <p:nvSpPr>
          <p:cNvPr id="3098" name="Line 38"/>
          <p:cNvSpPr>
            <a:spLocks noChangeShapeType="1"/>
          </p:cNvSpPr>
          <p:nvPr/>
        </p:nvSpPr>
        <p:spPr bwMode="auto">
          <a:xfrm flipH="1">
            <a:off x="6444207" y="2420888"/>
            <a:ext cx="216173" cy="792088"/>
          </a:xfrm>
          <a:prstGeom prst="line">
            <a:avLst/>
          </a:prstGeom>
          <a:noFill/>
          <a:ln w="9525">
            <a:solidFill>
              <a:schemeClr val="tx1"/>
            </a:solidFill>
            <a:round/>
            <a:headEnd/>
            <a:tailEnd type="triangle" w="med" len="med"/>
          </a:ln>
        </p:spPr>
        <p:txBody>
          <a:bodyPr/>
          <a:lstStyle/>
          <a:p>
            <a:endParaRPr lang="en-GB" dirty="0"/>
          </a:p>
        </p:txBody>
      </p:sp>
      <p:sp>
        <p:nvSpPr>
          <p:cNvPr id="3099" name="Freeform 39"/>
          <p:cNvSpPr>
            <a:spLocks/>
          </p:cNvSpPr>
          <p:nvPr/>
        </p:nvSpPr>
        <p:spPr bwMode="auto">
          <a:xfrm>
            <a:off x="3995738" y="1700213"/>
            <a:ext cx="576262" cy="706437"/>
          </a:xfrm>
          <a:custGeom>
            <a:avLst/>
            <a:gdLst>
              <a:gd name="T0" fmla="*/ 576262 w 627"/>
              <a:gd name="T1" fmla="*/ 706437 h 626"/>
              <a:gd name="T2" fmla="*/ 330868 w 627"/>
              <a:gd name="T3" fmla="*/ 270838 h 626"/>
              <a:gd name="T4" fmla="*/ 0 w 627"/>
              <a:gd name="T5" fmla="*/ 0 h 626"/>
              <a:gd name="T6" fmla="*/ 0 60000 65536"/>
              <a:gd name="T7" fmla="*/ 0 60000 65536"/>
              <a:gd name="T8" fmla="*/ 0 60000 65536"/>
              <a:gd name="T9" fmla="*/ 0 w 627"/>
              <a:gd name="T10" fmla="*/ 0 h 626"/>
              <a:gd name="T11" fmla="*/ 627 w 627"/>
              <a:gd name="T12" fmla="*/ 626 h 626"/>
            </a:gdLst>
            <a:ahLst/>
            <a:cxnLst>
              <a:cxn ang="T6">
                <a:pos x="T0" y="T1"/>
              </a:cxn>
              <a:cxn ang="T7">
                <a:pos x="T2" y="T3"/>
              </a:cxn>
              <a:cxn ang="T8">
                <a:pos x="T4" y="T5"/>
              </a:cxn>
            </a:cxnLst>
            <a:rect l="T9" t="T10" r="T11" b="T12"/>
            <a:pathLst>
              <a:path w="627" h="626">
                <a:moveTo>
                  <a:pt x="627" y="626"/>
                </a:moveTo>
                <a:lnTo>
                  <a:pt x="360" y="240"/>
                </a:lnTo>
                <a:lnTo>
                  <a:pt x="0" y="0"/>
                </a:lnTo>
              </a:path>
            </a:pathLst>
          </a:custGeom>
          <a:noFill/>
          <a:ln w="9525">
            <a:solidFill>
              <a:schemeClr val="tx1"/>
            </a:solidFill>
            <a:round/>
            <a:headEnd/>
            <a:tailEnd type="triangle" w="med" len="med"/>
          </a:ln>
        </p:spPr>
        <p:txBody>
          <a:bodyPr/>
          <a:lstStyle/>
          <a:p>
            <a:endParaRPr lang="en-GB" dirty="0"/>
          </a:p>
        </p:txBody>
      </p:sp>
      <p:sp>
        <p:nvSpPr>
          <p:cNvPr id="3100" name="Line 40"/>
          <p:cNvSpPr>
            <a:spLocks noChangeShapeType="1"/>
          </p:cNvSpPr>
          <p:nvPr/>
        </p:nvSpPr>
        <p:spPr bwMode="auto">
          <a:xfrm flipH="1" flipV="1">
            <a:off x="3203575" y="2420938"/>
            <a:ext cx="360363" cy="503237"/>
          </a:xfrm>
          <a:prstGeom prst="line">
            <a:avLst/>
          </a:prstGeom>
          <a:noFill/>
          <a:ln w="9525">
            <a:solidFill>
              <a:schemeClr val="tx1"/>
            </a:solidFill>
            <a:round/>
            <a:headEnd/>
            <a:tailEnd type="triangle" w="med" len="med"/>
          </a:ln>
        </p:spPr>
        <p:txBody>
          <a:bodyPr/>
          <a:lstStyle/>
          <a:p>
            <a:endParaRPr lang="en-GB" dirty="0"/>
          </a:p>
        </p:txBody>
      </p:sp>
      <p:sp>
        <p:nvSpPr>
          <p:cNvPr id="3101" name="Line 41"/>
          <p:cNvSpPr>
            <a:spLocks noChangeShapeType="1"/>
          </p:cNvSpPr>
          <p:nvPr/>
        </p:nvSpPr>
        <p:spPr bwMode="auto">
          <a:xfrm flipH="1">
            <a:off x="4067175" y="1125538"/>
            <a:ext cx="720725" cy="0"/>
          </a:xfrm>
          <a:prstGeom prst="line">
            <a:avLst/>
          </a:prstGeom>
          <a:noFill/>
          <a:ln w="9525">
            <a:solidFill>
              <a:schemeClr val="tx1"/>
            </a:solidFill>
            <a:round/>
            <a:headEnd/>
            <a:tailEnd type="triangle" w="med" len="med"/>
          </a:ln>
        </p:spPr>
        <p:txBody>
          <a:bodyPr/>
          <a:lstStyle/>
          <a:p>
            <a:endParaRPr lang="en-GB" dirty="0"/>
          </a:p>
        </p:txBody>
      </p:sp>
      <p:sp>
        <p:nvSpPr>
          <p:cNvPr id="3102" name="Line 42"/>
          <p:cNvSpPr>
            <a:spLocks noChangeShapeType="1"/>
          </p:cNvSpPr>
          <p:nvPr/>
        </p:nvSpPr>
        <p:spPr bwMode="auto">
          <a:xfrm flipH="1">
            <a:off x="2987675" y="1125538"/>
            <a:ext cx="792163" cy="0"/>
          </a:xfrm>
          <a:prstGeom prst="line">
            <a:avLst/>
          </a:prstGeom>
          <a:noFill/>
          <a:ln w="9525">
            <a:solidFill>
              <a:schemeClr val="tx1"/>
            </a:solidFill>
            <a:round/>
            <a:headEnd/>
            <a:tailEnd type="triangle" w="med" len="med"/>
          </a:ln>
        </p:spPr>
        <p:txBody>
          <a:bodyPr/>
          <a:lstStyle/>
          <a:p>
            <a:endParaRPr lang="en-GB" dirty="0"/>
          </a:p>
        </p:txBody>
      </p:sp>
      <p:sp>
        <p:nvSpPr>
          <p:cNvPr id="3103" name="Line 43"/>
          <p:cNvSpPr>
            <a:spLocks noChangeShapeType="1"/>
          </p:cNvSpPr>
          <p:nvPr/>
        </p:nvSpPr>
        <p:spPr bwMode="auto">
          <a:xfrm flipH="1" flipV="1">
            <a:off x="5435600" y="1052513"/>
            <a:ext cx="431800" cy="71437"/>
          </a:xfrm>
          <a:prstGeom prst="line">
            <a:avLst/>
          </a:prstGeom>
          <a:noFill/>
          <a:ln w="9525">
            <a:solidFill>
              <a:schemeClr val="tx1"/>
            </a:solidFill>
            <a:round/>
            <a:headEnd/>
            <a:tailEnd type="triangle" w="med" len="med"/>
          </a:ln>
        </p:spPr>
        <p:txBody>
          <a:bodyPr/>
          <a:lstStyle/>
          <a:p>
            <a:endParaRPr lang="en-GB" dirty="0"/>
          </a:p>
        </p:txBody>
      </p:sp>
      <p:sp>
        <p:nvSpPr>
          <p:cNvPr id="3104" name="Line 44"/>
          <p:cNvSpPr>
            <a:spLocks noChangeShapeType="1"/>
          </p:cNvSpPr>
          <p:nvPr/>
        </p:nvSpPr>
        <p:spPr bwMode="auto">
          <a:xfrm flipH="1" flipV="1">
            <a:off x="6443663" y="981075"/>
            <a:ext cx="288925" cy="71438"/>
          </a:xfrm>
          <a:prstGeom prst="line">
            <a:avLst/>
          </a:prstGeom>
          <a:noFill/>
          <a:ln w="9525">
            <a:solidFill>
              <a:schemeClr val="tx1"/>
            </a:solidFill>
            <a:round/>
            <a:headEnd/>
            <a:tailEnd type="triangle" w="med" len="med"/>
          </a:ln>
        </p:spPr>
        <p:txBody>
          <a:bodyPr/>
          <a:lstStyle/>
          <a:p>
            <a:endParaRPr lang="en-GB" dirty="0"/>
          </a:p>
        </p:txBody>
      </p:sp>
      <p:sp>
        <p:nvSpPr>
          <p:cNvPr id="3105" name="Rectangle 46"/>
          <p:cNvSpPr>
            <a:spLocks noChangeArrowheads="1"/>
          </p:cNvSpPr>
          <p:nvPr/>
        </p:nvSpPr>
        <p:spPr bwMode="auto">
          <a:xfrm>
            <a:off x="3203575" y="409575"/>
            <a:ext cx="2089150" cy="406400"/>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a:t>Defence chasing hard to cover, shoulders turned, under pressure</a:t>
            </a:r>
          </a:p>
        </p:txBody>
      </p:sp>
      <p:sp>
        <p:nvSpPr>
          <p:cNvPr id="3106" name="Rectangle 48"/>
          <p:cNvSpPr>
            <a:spLocks noChangeArrowheads="1"/>
          </p:cNvSpPr>
          <p:nvPr/>
        </p:nvSpPr>
        <p:spPr bwMode="auto">
          <a:xfrm>
            <a:off x="1619250" y="1409770"/>
            <a:ext cx="2017713" cy="707886"/>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a:t>Attacking link and middle run parallel lines to commit defending link and </a:t>
            </a:r>
            <a:r>
              <a:rPr lang="en-GB" sz="1000" dirty="0" smtClean="0"/>
              <a:t>middle.  Link will be the  next half</a:t>
            </a:r>
            <a:endParaRPr lang="en-GB" sz="1000" dirty="0"/>
          </a:p>
        </p:txBody>
      </p:sp>
      <p:sp>
        <p:nvSpPr>
          <p:cNvPr id="3107" name="Rectangle 48"/>
          <p:cNvSpPr>
            <a:spLocks noChangeArrowheads="1"/>
          </p:cNvSpPr>
          <p:nvPr/>
        </p:nvSpPr>
        <p:spPr bwMode="auto">
          <a:xfrm>
            <a:off x="6876256" y="1556792"/>
            <a:ext cx="2017712" cy="553998"/>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a:t>Right </a:t>
            </a:r>
            <a:r>
              <a:rPr lang="en-GB" sz="1000" dirty="0" smtClean="0"/>
              <a:t>mid will run into position to be the next runner.  Must be deep in the pocket.</a:t>
            </a:r>
            <a:endParaRPr lang="en-GB" sz="1000" dirty="0"/>
          </a:p>
        </p:txBody>
      </p:sp>
      <p:sp>
        <p:nvSpPr>
          <p:cNvPr id="3108" name="TextBox 39"/>
          <p:cNvSpPr txBox="1">
            <a:spLocks noChangeArrowheads="1"/>
          </p:cNvSpPr>
          <p:nvPr/>
        </p:nvSpPr>
        <p:spPr bwMode="auto">
          <a:xfrm>
            <a:off x="8388350" y="115888"/>
            <a:ext cx="646113" cy="247650"/>
          </a:xfrm>
          <a:prstGeom prst="rect">
            <a:avLst/>
          </a:prstGeom>
          <a:noFill/>
          <a:ln w="9525">
            <a:noFill/>
            <a:miter lim="800000"/>
            <a:headEnd/>
            <a:tailEnd/>
          </a:ln>
        </p:spPr>
        <p:txBody>
          <a:bodyPr wrap="none">
            <a:spAutoFit/>
          </a:bodyPr>
          <a:lstStyle/>
          <a:p>
            <a:r>
              <a:rPr lang="en-GB" sz="1000" dirty="0"/>
              <a:t>Try Line</a:t>
            </a:r>
          </a:p>
        </p:txBody>
      </p:sp>
      <p:sp>
        <p:nvSpPr>
          <p:cNvPr id="3109" name="TextBox 40"/>
          <p:cNvSpPr txBox="1">
            <a:spLocks noChangeArrowheads="1"/>
          </p:cNvSpPr>
          <p:nvPr/>
        </p:nvSpPr>
        <p:spPr bwMode="auto">
          <a:xfrm>
            <a:off x="8388350" y="765175"/>
            <a:ext cx="596900" cy="246063"/>
          </a:xfrm>
          <a:prstGeom prst="rect">
            <a:avLst/>
          </a:prstGeom>
          <a:noFill/>
          <a:ln w="9525">
            <a:noFill/>
            <a:miter lim="800000"/>
            <a:headEnd/>
            <a:tailEnd/>
          </a:ln>
        </p:spPr>
        <p:txBody>
          <a:bodyPr wrap="none">
            <a:spAutoFit/>
          </a:bodyPr>
          <a:lstStyle/>
          <a:p>
            <a:r>
              <a:rPr lang="en-GB" sz="1000" dirty="0"/>
              <a:t>5m line</a:t>
            </a:r>
          </a:p>
        </p:txBody>
      </p:sp>
      <p:sp>
        <p:nvSpPr>
          <p:cNvPr id="3110" name="TextBox 42"/>
          <p:cNvSpPr txBox="1">
            <a:spLocks noChangeArrowheads="1"/>
          </p:cNvSpPr>
          <p:nvPr/>
        </p:nvSpPr>
        <p:spPr bwMode="auto">
          <a:xfrm>
            <a:off x="8388350" y="3429000"/>
            <a:ext cx="666750" cy="246063"/>
          </a:xfrm>
          <a:prstGeom prst="rect">
            <a:avLst/>
          </a:prstGeom>
          <a:noFill/>
          <a:ln w="9525">
            <a:noFill/>
            <a:miter lim="800000"/>
            <a:headEnd/>
            <a:tailEnd/>
          </a:ln>
        </p:spPr>
        <p:txBody>
          <a:bodyPr wrap="none">
            <a:spAutoFit/>
          </a:bodyPr>
          <a:lstStyle/>
          <a:p>
            <a:r>
              <a:rPr lang="en-GB" sz="1000" dirty="0"/>
              <a:t>10m line</a:t>
            </a:r>
          </a:p>
        </p:txBody>
      </p:sp>
      <p:sp>
        <p:nvSpPr>
          <p:cNvPr id="3111" name="TextBox 43"/>
          <p:cNvSpPr txBox="1">
            <a:spLocks noChangeArrowheads="1"/>
          </p:cNvSpPr>
          <p:nvPr/>
        </p:nvSpPr>
        <p:spPr bwMode="auto">
          <a:xfrm>
            <a:off x="8388350" y="4797425"/>
            <a:ext cx="674688" cy="246063"/>
          </a:xfrm>
          <a:prstGeom prst="rect">
            <a:avLst/>
          </a:prstGeom>
          <a:noFill/>
          <a:ln w="9525">
            <a:noFill/>
            <a:miter lim="800000"/>
            <a:headEnd/>
            <a:tailEnd/>
          </a:ln>
        </p:spPr>
        <p:txBody>
          <a:bodyPr wrap="none">
            <a:spAutoFit/>
          </a:bodyPr>
          <a:lstStyle/>
          <a:p>
            <a:r>
              <a:rPr lang="en-GB" sz="1000" dirty="0"/>
              <a:t>Half way</a:t>
            </a:r>
          </a:p>
        </p:txBody>
      </p:sp>
      <p:sp>
        <p:nvSpPr>
          <p:cNvPr id="3112" name="TextBox 46"/>
          <p:cNvSpPr txBox="1">
            <a:spLocks noChangeArrowheads="1"/>
          </p:cNvSpPr>
          <p:nvPr/>
        </p:nvSpPr>
        <p:spPr bwMode="auto">
          <a:xfrm rot="-5400000">
            <a:off x="88106" y="1720057"/>
            <a:ext cx="2155825" cy="246062"/>
          </a:xfrm>
          <a:prstGeom prst="rect">
            <a:avLst/>
          </a:prstGeom>
          <a:noFill/>
          <a:ln w="9525">
            <a:noFill/>
            <a:miter lim="800000"/>
            <a:headEnd/>
            <a:tailEnd/>
          </a:ln>
        </p:spPr>
        <p:txBody>
          <a:bodyPr>
            <a:spAutoFit/>
          </a:bodyPr>
          <a:lstStyle/>
          <a:p>
            <a:r>
              <a:rPr lang="en-GB" sz="1000" b="1" dirty="0"/>
              <a:t>Green Zone – line Attack area</a:t>
            </a:r>
          </a:p>
        </p:txBody>
      </p:sp>
      <p:sp>
        <p:nvSpPr>
          <p:cNvPr id="3113" name="TextBox 47"/>
          <p:cNvSpPr txBox="1">
            <a:spLocks noChangeArrowheads="1"/>
          </p:cNvSpPr>
          <p:nvPr/>
        </p:nvSpPr>
        <p:spPr bwMode="auto">
          <a:xfrm rot="-5400000">
            <a:off x="-161131" y="4561682"/>
            <a:ext cx="2376487" cy="400050"/>
          </a:xfrm>
          <a:prstGeom prst="rect">
            <a:avLst/>
          </a:prstGeom>
          <a:noFill/>
          <a:ln w="9525">
            <a:noFill/>
            <a:miter lim="800000"/>
            <a:headEnd/>
            <a:tailEnd/>
          </a:ln>
        </p:spPr>
        <p:txBody>
          <a:bodyPr>
            <a:spAutoFit/>
          </a:bodyPr>
          <a:lstStyle/>
          <a:p>
            <a:r>
              <a:rPr lang="en-GB" sz="1000" b="1" dirty="0"/>
              <a:t>Amber Zone – start thinking and preparing for line attack</a:t>
            </a:r>
          </a:p>
        </p:txBody>
      </p:sp>
      <p:sp>
        <p:nvSpPr>
          <p:cNvPr id="3114" name="Slide Number Placeholder 48"/>
          <p:cNvSpPr>
            <a:spLocks noGrp="1"/>
          </p:cNvSpPr>
          <p:nvPr>
            <p:ph type="sldNum" sz="quarter" idx="12"/>
          </p:nvPr>
        </p:nvSpPr>
        <p:spPr>
          <a:xfrm>
            <a:off x="6553200" y="6381750"/>
            <a:ext cx="2133600" cy="339725"/>
          </a:xfrm>
          <a:noFill/>
        </p:spPr>
        <p:txBody>
          <a:bodyPr/>
          <a:lstStyle/>
          <a:p>
            <a:fld id="{E0228202-4783-4278-8901-38DD0D67EE1E}" type="slidenum">
              <a:rPr lang="en-GB" sz="1000" b="1" smtClean="0"/>
              <a:pPr/>
              <a:t>17</a:t>
            </a:fld>
            <a:endParaRPr lang="en-GB" sz="1000" b="1" dirty="0" smtClean="0"/>
          </a:p>
        </p:txBody>
      </p:sp>
      <p:sp>
        <p:nvSpPr>
          <p:cNvPr id="3115" name="Footer Placeholder 49"/>
          <p:cNvSpPr>
            <a:spLocks noGrp="1"/>
          </p:cNvSpPr>
          <p:nvPr>
            <p:ph type="ftr" sz="quarter" idx="11"/>
          </p:nvPr>
        </p:nvSpPr>
        <p:spPr>
          <a:xfrm>
            <a:off x="3124200" y="6381750"/>
            <a:ext cx="2895600" cy="339725"/>
          </a:xfrm>
          <a:noFill/>
        </p:spPr>
        <p:txBody>
          <a:bodyPr/>
          <a:lstStyle/>
          <a:p>
            <a:r>
              <a:rPr lang="en-GB" sz="1000" b="1" dirty="0"/>
              <a:t>Line Attack - </a:t>
            </a:r>
            <a:r>
              <a:rPr lang="en-GB" sz="1000" b="1" dirty="0" smtClean="0"/>
              <a:t>Sliders</a:t>
            </a:r>
            <a:endParaRPr lang="en-GB" sz="1000" b="1" dirty="0"/>
          </a:p>
        </p:txBody>
      </p:sp>
      <p:sp>
        <p:nvSpPr>
          <p:cNvPr id="48" name="Line 28"/>
          <p:cNvSpPr>
            <a:spLocks noChangeShapeType="1"/>
          </p:cNvSpPr>
          <p:nvPr/>
        </p:nvSpPr>
        <p:spPr bwMode="auto">
          <a:xfrm flipV="1">
            <a:off x="8028384" y="2708920"/>
            <a:ext cx="0" cy="720725"/>
          </a:xfrm>
          <a:prstGeom prst="line">
            <a:avLst/>
          </a:prstGeom>
          <a:noFill/>
          <a:ln w="9525">
            <a:solidFill>
              <a:schemeClr val="tx1"/>
            </a:solidFill>
            <a:round/>
            <a:headEnd/>
            <a:tailEnd type="triangle" w="med" len="med"/>
          </a:ln>
        </p:spPr>
        <p:txBody>
          <a:bodyPr/>
          <a:lstStyle/>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1258888" y="3500438"/>
            <a:ext cx="7129462" cy="2881312"/>
          </a:xfrm>
          <a:prstGeom prst="rect">
            <a:avLst/>
          </a:prstGeom>
          <a:solidFill>
            <a:srgbClr val="FFCC66">
              <a:alpha val="72157"/>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8" name="Rectangle 37"/>
          <p:cNvSpPr/>
          <p:nvPr/>
        </p:nvSpPr>
        <p:spPr>
          <a:xfrm>
            <a:off x="1259632" y="260648"/>
            <a:ext cx="7129462" cy="3240088"/>
          </a:xfrm>
          <a:prstGeom prst="rect">
            <a:avLst/>
          </a:prstGeom>
          <a:solidFill>
            <a:srgbClr val="74C866">
              <a:alpha val="74118"/>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4100" name="Line 2"/>
          <p:cNvSpPr>
            <a:spLocks noChangeShapeType="1"/>
          </p:cNvSpPr>
          <p:nvPr/>
        </p:nvSpPr>
        <p:spPr bwMode="auto">
          <a:xfrm>
            <a:off x="1258888" y="115888"/>
            <a:ext cx="0" cy="6481762"/>
          </a:xfrm>
          <a:prstGeom prst="line">
            <a:avLst/>
          </a:prstGeom>
          <a:noFill/>
          <a:ln w="9525">
            <a:solidFill>
              <a:schemeClr val="tx1"/>
            </a:solidFill>
            <a:round/>
            <a:headEnd/>
            <a:tailEnd/>
          </a:ln>
        </p:spPr>
        <p:txBody>
          <a:bodyPr/>
          <a:lstStyle/>
          <a:p>
            <a:endParaRPr lang="en-GB" dirty="0"/>
          </a:p>
        </p:txBody>
      </p:sp>
      <p:sp>
        <p:nvSpPr>
          <p:cNvPr id="4101" name="Line 3"/>
          <p:cNvSpPr>
            <a:spLocks noChangeShapeType="1"/>
          </p:cNvSpPr>
          <p:nvPr/>
        </p:nvSpPr>
        <p:spPr bwMode="auto">
          <a:xfrm>
            <a:off x="1258888" y="260350"/>
            <a:ext cx="7129462" cy="0"/>
          </a:xfrm>
          <a:prstGeom prst="line">
            <a:avLst/>
          </a:prstGeom>
          <a:noFill/>
          <a:ln w="9525">
            <a:solidFill>
              <a:schemeClr val="tx1"/>
            </a:solidFill>
            <a:round/>
            <a:headEnd/>
            <a:tailEnd/>
          </a:ln>
        </p:spPr>
        <p:txBody>
          <a:bodyPr/>
          <a:lstStyle/>
          <a:p>
            <a:endParaRPr lang="en-GB" dirty="0"/>
          </a:p>
        </p:txBody>
      </p:sp>
      <p:sp>
        <p:nvSpPr>
          <p:cNvPr id="4102" name="Line 4"/>
          <p:cNvSpPr>
            <a:spLocks noChangeShapeType="1"/>
          </p:cNvSpPr>
          <p:nvPr/>
        </p:nvSpPr>
        <p:spPr bwMode="auto">
          <a:xfrm>
            <a:off x="1258888" y="6381750"/>
            <a:ext cx="7129462" cy="0"/>
          </a:xfrm>
          <a:prstGeom prst="line">
            <a:avLst/>
          </a:prstGeom>
          <a:noFill/>
          <a:ln w="9525">
            <a:solidFill>
              <a:schemeClr val="tx1"/>
            </a:solidFill>
            <a:prstDash val="dash"/>
            <a:round/>
            <a:headEnd/>
            <a:tailEnd/>
          </a:ln>
        </p:spPr>
        <p:txBody>
          <a:bodyPr/>
          <a:lstStyle/>
          <a:p>
            <a:endParaRPr lang="en-GB" dirty="0"/>
          </a:p>
        </p:txBody>
      </p:sp>
      <p:sp>
        <p:nvSpPr>
          <p:cNvPr id="4103" name="Line 5"/>
          <p:cNvSpPr>
            <a:spLocks noChangeShapeType="1"/>
          </p:cNvSpPr>
          <p:nvPr/>
        </p:nvSpPr>
        <p:spPr bwMode="auto">
          <a:xfrm>
            <a:off x="1258888" y="3500438"/>
            <a:ext cx="7129462" cy="0"/>
          </a:xfrm>
          <a:prstGeom prst="line">
            <a:avLst/>
          </a:prstGeom>
          <a:noFill/>
          <a:ln w="9525">
            <a:solidFill>
              <a:schemeClr val="tx1"/>
            </a:solidFill>
            <a:prstDash val="dash"/>
            <a:round/>
            <a:headEnd/>
            <a:tailEnd/>
          </a:ln>
        </p:spPr>
        <p:txBody>
          <a:bodyPr/>
          <a:lstStyle/>
          <a:p>
            <a:endParaRPr lang="en-GB" dirty="0"/>
          </a:p>
        </p:txBody>
      </p:sp>
      <p:sp>
        <p:nvSpPr>
          <p:cNvPr id="4104" name="Line 6"/>
          <p:cNvSpPr>
            <a:spLocks noChangeShapeType="1"/>
          </p:cNvSpPr>
          <p:nvPr/>
        </p:nvSpPr>
        <p:spPr bwMode="auto">
          <a:xfrm>
            <a:off x="8388350" y="115888"/>
            <a:ext cx="0" cy="6553200"/>
          </a:xfrm>
          <a:prstGeom prst="line">
            <a:avLst/>
          </a:prstGeom>
          <a:noFill/>
          <a:ln w="9525">
            <a:solidFill>
              <a:schemeClr val="tx1"/>
            </a:solidFill>
            <a:round/>
            <a:headEnd/>
            <a:tailEnd/>
          </a:ln>
        </p:spPr>
        <p:txBody>
          <a:bodyPr/>
          <a:lstStyle/>
          <a:p>
            <a:endParaRPr lang="en-GB" dirty="0"/>
          </a:p>
        </p:txBody>
      </p:sp>
      <p:sp>
        <p:nvSpPr>
          <p:cNvPr id="4105" name="Oval 7"/>
          <p:cNvSpPr>
            <a:spLocks noChangeArrowheads="1"/>
          </p:cNvSpPr>
          <p:nvPr/>
        </p:nvSpPr>
        <p:spPr bwMode="auto">
          <a:xfrm>
            <a:off x="1547813" y="2492375"/>
            <a:ext cx="287337" cy="287338"/>
          </a:xfrm>
          <a:prstGeom prst="ellipse">
            <a:avLst/>
          </a:prstGeom>
          <a:solidFill>
            <a:schemeClr val="accent1"/>
          </a:solidFill>
          <a:ln w="9525">
            <a:solidFill>
              <a:schemeClr val="tx1"/>
            </a:solidFill>
            <a:round/>
            <a:headEnd/>
            <a:tailEnd/>
          </a:ln>
        </p:spPr>
        <p:txBody>
          <a:bodyPr wrap="none" anchor="ctr"/>
          <a:lstStyle/>
          <a:p>
            <a:pPr algn="ctr"/>
            <a:r>
              <a:rPr lang="en-GB" sz="1000" dirty="0"/>
              <a:t>LW</a:t>
            </a:r>
          </a:p>
        </p:txBody>
      </p:sp>
      <p:sp>
        <p:nvSpPr>
          <p:cNvPr id="4106" name="Oval 8"/>
          <p:cNvSpPr>
            <a:spLocks noChangeArrowheads="1"/>
          </p:cNvSpPr>
          <p:nvPr/>
        </p:nvSpPr>
        <p:spPr bwMode="auto">
          <a:xfrm>
            <a:off x="3491880" y="1484784"/>
            <a:ext cx="287338" cy="287337"/>
          </a:xfrm>
          <a:prstGeom prst="ellipse">
            <a:avLst/>
          </a:prstGeom>
          <a:solidFill>
            <a:schemeClr val="tx2">
              <a:lumMod val="60000"/>
              <a:lumOff val="40000"/>
            </a:schemeClr>
          </a:solidFill>
          <a:ln w="9525">
            <a:solidFill>
              <a:schemeClr val="tx1"/>
            </a:solidFill>
            <a:round/>
            <a:headEnd/>
            <a:tailEnd/>
          </a:ln>
        </p:spPr>
        <p:txBody>
          <a:bodyPr wrap="none" anchor="ctr"/>
          <a:lstStyle/>
          <a:p>
            <a:pPr algn="ctr"/>
            <a:r>
              <a:rPr lang="en-GB" sz="1000" dirty="0"/>
              <a:t>LM</a:t>
            </a:r>
          </a:p>
        </p:txBody>
      </p:sp>
      <p:sp>
        <p:nvSpPr>
          <p:cNvPr id="4107" name="Oval 9"/>
          <p:cNvSpPr>
            <a:spLocks noChangeArrowheads="1"/>
          </p:cNvSpPr>
          <p:nvPr/>
        </p:nvSpPr>
        <p:spPr bwMode="auto">
          <a:xfrm>
            <a:off x="3851920" y="3068960"/>
            <a:ext cx="287337" cy="287338"/>
          </a:xfrm>
          <a:prstGeom prst="ellipse">
            <a:avLst/>
          </a:prstGeom>
          <a:solidFill>
            <a:schemeClr val="accent1"/>
          </a:solidFill>
          <a:ln w="9525">
            <a:solidFill>
              <a:schemeClr val="tx1"/>
            </a:solidFill>
            <a:round/>
            <a:headEnd/>
            <a:tailEnd/>
          </a:ln>
        </p:spPr>
        <p:txBody>
          <a:bodyPr wrap="none" anchor="ctr"/>
          <a:lstStyle/>
          <a:p>
            <a:pPr algn="ctr"/>
            <a:r>
              <a:rPr lang="en-GB" sz="1000" dirty="0"/>
              <a:t>RM</a:t>
            </a:r>
          </a:p>
        </p:txBody>
      </p:sp>
      <p:sp>
        <p:nvSpPr>
          <p:cNvPr id="4108" name="Oval 10"/>
          <p:cNvSpPr>
            <a:spLocks noChangeArrowheads="1"/>
          </p:cNvSpPr>
          <p:nvPr/>
        </p:nvSpPr>
        <p:spPr bwMode="auto">
          <a:xfrm>
            <a:off x="3347864" y="1772816"/>
            <a:ext cx="287337" cy="287337"/>
          </a:xfrm>
          <a:prstGeom prst="ellipse">
            <a:avLst/>
          </a:prstGeom>
          <a:solidFill>
            <a:schemeClr val="bg1"/>
          </a:solidFill>
          <a:ln w="9525">
            <a:solidFill>
              <a:schemeClr val="tx1"/>
            </a:solidFill>
            <a:round/>
            <a:headEnd/>
            <a:tailEnd/>
          </a:ln>
        </p:spPr>
        <p:txBody>
          <a:bodyPr wrap="none" anchor="ctr"/>
          <a:lstStyle/>
          <a:p>
            <a:pPr algn="ctr"/>
            <a:r>
              <a:rPr lang="en-GB" sz="1000" dirty="0"/>
              <a:t>LL</a:t>
            </a:r>
          </a:p>
        </p:txBody>
      </p:sp>
      <p:sp>
        <p:nvSpPr>
          <p:cNvPr id="4109" name="Oval 11"/>
          <p:cNvSpPr>
            <a:spLocks noChangeArrowheads="1"/>
          </p:cNvSpPr>
          <p:nvPr/>
        </p:nvSpPr>
        <p:spPr bwMode="auto">
          <a:xfrm>
            <a:off x="5364088" y="3284984"/>
            <a:ext cx="287338" cy="287338"/>
          </a:xfrm>
          <a:prstGeom prst="ellipse">
            <a:avLst/>
          </a:prstGeom>
          <a:solidFill>
            <a:schemeClr val="accent1"/>
          </a:solidFill>
          <a:ln w="9525">
            <a:solidFill>
              <a:schemeClr val="tx1"/>
            </a:solidFill>
            <a:round/>
            <a:headEnd/>
            <a:tailEnd/>
          </a:ln>
        </p:spPr>
        <p:txBody>
          <a:bodyPr wrap="none" anchor="ctr"/>
          <a:lstStyle/>
          <a:p>
            <a:pPr algn="ctr"/>
            <a:r>
              <a:rPr lang="en-GB" sz="1000" dirty="0"/>
              <a:t>RL</a:t>
            </a:r>
          </a:p>
        </p:txBody>
      </p:sp>
      <p:sp>
        <p:nvSpPr>
          <p:cNvPr id="4110" name="Oval 12"/>
          <p:cNvSpPr>
            <a:spLocks noChangeArrowheads="1"/>
          </p:cNvSpPr>
          <p:nvPr/>
        </p:nvSpPr>
        <p:spPr bwMode="auto">
          <a:xfrm>
            <a:off x="7885113" y="3573463"/>
            <a:ext cx="287337" cy="287337"/>
          </a:xfrm>
          <a:prstGeom prst="ellipse">
            <a:avLst/>
          </a:prstGeom>
          <a:solidFill>
            <a:schemeClr val="accent1"/>
          </a:solidFill>
          <a:ln w="9525">
            <a:solidFill>
              <a:schemeClr val="tx1"/>
            </a:solidFill>
            <a:round/>
            <a:headEnd/>
            <a:tailEnd/>
          </a:ln>
        </p:spPr>
        <p:txBody>
          <a:bodyPr wrap="none" anchor="ctr"/>
          <a:lstStyle/>
          <a:p>
            <a:pPr algn="ctr"/>
            <a:r>
              <a:rPr lang="en-GB" sz="1000" dirty="0"/>
              <a:t>RW</a:t>
            </a:r>
          </a:p>
        </p:txBody>
      </p:sp>
      <p:sp>
        <p:nvSpPr>
          <p:cNvPr id="4111" name="Oval 13"/>
          <p:cNvSpPr>
            <a:spLocks noChangeArrowheads="1"/>
          </p:cNvSpPr>
          <p:nvPr/>
        </p:nvSpPr>
        <p:spPr bwMode="auto">
          <a:xfrm>
            <a:off x="7596188" y="836613"/>
            <a:ext cx="287337"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LW</a:t>
            </a:r>
          </a:p>
        </p:txBody>
      </p:sp>
      <p:sp>
        <p:nvSpPr>
          <p:cNvPr id="4112" name="Oval 14"/>
          <p:cNvSpPr>
            <a:spLocks noChangeArrowheads="1"/>
          </p:cNvSpPr>
          <p:nvPr/>
        </p:nvSpPr>
        <p:spPr bwMode="auto">
          <a:xfrm>
            <a:off x="5940425" y="836613"/>
            <a:ext cx="287338"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LL</a:t>
            </a:r>
          </a:p>
        </p:txBody>
      </p:sp>
      <p:sp>
        <p:nvSpPr>
          <p:cNvPr id="4113" name="Oval 15"/>
          <p:cNvSpPr>
            <a:spLocks noChangeArrowheads="1"/>
          </p:cNvSpPr>
          <p:nvPr/>
        </p:nvSpPr>
        <p:spPr bwMode="auto">
          <a:xfrm>
            <a:off x="4787900" y="908050"/>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LM</a:t>
            </a:r>
          </a:p>
        </p:txBody>
      </p:sp>
      <p:sp>
        <p:nvSpPr>
          <p:cNvPr id="4114" name="Oval 16"/>
          <p:cNvSpPr>
            <a:spLocks noChangeArrowheads="1"/>
          </p:cNvSpPr>
          <p:nvPr/>
        </p:nvSpPr>
        <p:spPr bwMode="auto">
          <a:xfrm>
            <a:off x="3563888" y="1196752"/>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RM</a:t>
            </a:r>
          </a:p>
        </p:txBody>
      </p:sp>
      <p:sp>
        <p:nvSpPr>
          <p:cNvPr id="4115" name="Oval 17"/>
          <p:cNvSpPr>
            <a:spLocks noChangeArrowheads="1"/>
          </p:cNvSpPr>
          <p:nvPr/>
        </p:nvSpPr>
        <p:spPr bwMode="auto">
          <a:xfrm>
            <a:off x="2916238" y="981075"/>
            <a:ext cx="287337"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RL</a:t>
            </a:r>
          </a:p>
        </p:txBody>
      </p:sp>
      <p:sp>
        <p:nvSpPr>
          <p:cNvPr id="4116" name="Oval 18"/>
          <p:cNvSpPr>
            <a:spLocks noChangeArrowheads="1"/>
          </p:cNvSpPr>
          <p:nvPr/>
        </p:nvSpPr>
        <p:spPr bwMode="auto">
          <a:xfrm>
            <a:off x="2051050" y="836613"/>
            <a:ext cx="287338"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RW</a:t>
            </a:r>
          </a:p>
        </p:txBody>
      </p:sp>
      <p:grpSp>
        <p:nvGrpSpPr>
          <p:cNvPr id="2" name="Group 19"/>
          <p:cNvGrpSpPr>
            <a:grpSpLocks/>
          </p:cNvGrpSpPr>
          <p:nvPr/>
        </p:nvGrpSpPr>
        <p:grpSpPr bwMode="auto">
          <a:xfrm>
            <a:off x="0" y="1989138"/>
            <a:ext cx="1168400" cy="965200"/>
            <a:chOff x="0" y="436"/>
            <a:chExt cx="736" cy="608"/>
          </a:xfrm>
        </p:grpSpPr>
        <p:sp>
          <p:nvSpPr>
            <p:cNvPr id="4140" name="Line 20"/>
            <p:cNvSpPr>
              <a:spLocks noChangeShapeType="1"/>
            </p:cNvSpPr>
            <p:nvPr/>
          </p:nvSpPr>
          <p:spPr bwMode="auto">
            <a:xfrm>
              <a:off x="158" y="436"/>
              <a:ext cx="363" cy="0"/>
            </a:xfrm>
            <a:prstGeom prst="line">
              <a:avLst/>
            </a:prstGeom>
            <a:noFill/>
            <a:ln w="9525">
              <a:solidFill>
                <a:schemeClr val="tx1"/>
              </a:solidFill>
              <a:round/>
              <a:headEnd/>
              <a:tailEnd type="triangle" w="med" len="med"/>
            </a:ln>
          </p:spPr>
          <p:txBody>
            <a:bodyPr/>
            <a:lstStyle/>
            <a:p>
              <a:endParaRPr lang="en-GB" dirty="0"/>
            </a:p>
          </p:txBody>
        </p:sp>
        <p:sp>
          <p:nvSpPr>
            <p:cNvPr id="4141" name="Line 21"/>
            <p:cNvSpPr>
              <a:spLocks noChangeShapeType="1"/>
            </p:cNvSpPr>
            <p:nvPr/>
          </p:nvSpPr>
          <p:spPr bwMode="auto">
            <a:xfrm>
              <a:off x="158" y="845"/>
              <a:ext cx="363" cy="0"/>
            </a:xfrm>
            <a:prstGeom prst="line">
              <a:avLst/>
            </a:prstGeom>
            <a:noFill/>
            <a:ln w="9525">
              <a:solidFill>
                <a:schemeClr val="tx1"/>
              </a:solidFill>
              <a:prstDash val="dash"/>
              <a:round/>
              <a:headEnd/>
              <a:tailEnd type="triangle" w="med" len="med"/>
            </a:ln>
          </p:spPr>
          <p:txBody>
            <a:bodyPr/>
            <a:lstStyle/>
            <a:p>
              <a:endParaRPr lang="en-GB" dirty="0"/>
            </a:p>
          </p:txBody>
        </p:sp>
        <p:sp>
          <p:nvSpPr>
            <p:cNvPr id="4142" name="Text Box 22"/>
            <p:cNvSpPr txBox="1">
              <a:spLocks noChangeArrowheads="1"/>
            </p:cNvSpPr>
            <p:nvPr/>
          </p:nvSpPr>
          <p:spPr bwMode="auto">
            <a:xfrm>
              <a:off x="0" y="890"/>
              <a:ext cx="643" cy="154"/>
            </a:xfrm>
            <a:prstGeom prst="rect">
              <a:avLst/>
            </a:prstGeom>
            <a:noFill/>
            <a:ln w="9525">
              <a:noFill/>
              <a:miter lim="800000"/>
              <a:headEnd/>
              <a:tailEnd/>
            </a:ln>
          </p:spPr>
          <p:txBody>
            <a:bodyPr wrap="none">
              <a:spAutoFit/>
            </a:bodyPr>
            <a:lstStyle/>
            <a:p>
              <a:r>
                <a:rPr lang="en-GB" sz="1000" dirty="0"/>
                <a:t>Ball Movement</a:t>
              </a:r>
            </a:p>
          </p:txBody>
        </p:sp>
        <p:sp>
          <p:nvSpPr>
            <p:cNvPr id="4143" name="Text Box 23"/>
            <p:cNvSpPr txBox="1">
              <a:spLocks noChangeArrowheads="1"/>
            </p:cNvSpPr>
            <p:nvPr/>
          </p:nvSpPr>
          <p:spPr bwMode="auto">
            <a:xfrm>
              <a:off x="0" y="482"/>
              <a:ext cx="736" cy="154"/>
            </a:xfrm>
            <a:prstGeom prst="rect">
              <a:avLst/>
            </a:prstGeom>
            <a:noFill/>
            <a:ln w="9525">
              <a:noFill/>
              <a:miter lim="800000"/>
              <a:headEnd/>
              <a:tailEnd/>
            </a:ln>
          </p:spPr>
          <p:txBody>
            <a:bodyPr wrap="none">
              <a:spAutoFit/>
            </a:bodyPr>
            <a:lstStyle/>
            <a:p>
              <a:r>
                <a:rPr lang="en-GB" sz="1000" dirty="0"/>
                <a:t>Player Movement</a:t>
              </a:r>
            </a:p>
          </p:txBody>
        </p:sp>
      </p:grpSp>
      <p:sp>
        <p:nvSpPr>
          <p:cNvPr id="4118" name="Line 25"/>
          <p:cNvSpPr>
            <a:spLocks noChangeShapeType="1"/>
          </p:cNvSpPr>
          <p:nvPr/>
        </p:nvSpPr>
        <p:spPr bwMode="auto">
          <a:xfrm>
            <a:off x="1258888" y="908050"/>
            <a:ext cx="7129462" cy="0"/>
          </a:xfrm>
          <a:prstGeom prst="line">
            <a:avLst/>
          </a:prstGeom>
          <a:noFill/>
          <a:ln w="9525">
            <a:solidFill>
              <a:schemeClr val="tx1"/>
            </a:solidFill>
            <a:prstDash val="dash"/>
            <a:round/>
            <a:headEnd/>
            <a:tailEnd/>
          </a:ln>
        </p:spPr>
        <p:txBody>
          <a:bodyPr/>
          <a:lstStyle/>
          <a:p>
            <a:endParaRPr lang="en-GB" dirty="0"/>
          </a:p>
        </p:txBody>
      </p:sp>
      <p:sp>
        <p:nvSpPr>
          <p:cNvPr id="4119" name="Line 26"/>
          <p:cNvSpPr>
            <a:spLocks noChangeShapeType="1"/>
          </p:cNvSpPr>
          <p:nvPr/>
        </p:nvSpPr>
        <p:spPr bwMode="auto">
          <a:xfrm>
            <a:off x="1258888" y="4941888"/>
            <a:ext cx="7129462" cy="0"/>
          </a:xfrm>
          <a:prstGeom prst="line">
            <a:avLst/>
          </a:prstGeom>
          <a:noFill/>
          <a:ln w="9525">
            <a:solidFill>
              <a:schemeClr val="tx1"/>
            </a:solidFill>
            <a:round/>
            <a:headEnd/>
            <a:tailEnd/>
          </a:ln>
        </p:spPr>
        <p:txBody>
          <a:bodyPr/>
          <a:lstStyle/>
          <a:p>
            <a:endParaRPr lang="en-GB" dirty="0"/>
          </a:p>
        </p:txBody>
      </p:sp>
      <p:sp>
        <p:nvSpPr>
          <p:cNvPr id="4120" name="Rectangle 35"/>
          <p:cNvSpPr>
            <a:spLocks noChangeArrowheads="1"/>
          </p:cNvSpPr>
          <p:nvPr/>
        </p:nvSpPr>
        <p:spPr bwMode="auto">
          <a:xfrm>
            <a:off x="2483768" y="3356992"/>
            <a:ext cx="1296988" cy="553998"/>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smtClean="0"/>
              <a:t>RM deep in the pocket running onto the ball.</a:t>
            </a:r>
            <a:endParaRPr lang="en-GB" sz="1000" dirty="0"/>
          </a:p>
        </p:txBody>
      </p:sp>
      <p:sp>
        <p:nvSpPr>
          <p:cNvPr id="4121" name="Line 37"/>
          <p:cNvSpPr>
            <a:spLocks noChangeShapeType="1"/>
          </p:cNvSpPr>
          <p:nvPr/>
        </p:nvSpPr>
        <p:spPr bwMode="auto">
          <a:xfrm>
            <a:off x="3635896" y="1988841"/>
            <a:ext cx="720080" cy="432048"/>
          </a:xfrm>
          <a:prstGeom prst="line">
            <a:avLst/>
          </a:prstGeom>
          <a:noFill/>
          <a:ln w="9525">
            <a:solidFill>
              <a:schemeClr val="tx1"/>
            </a:solidFill>
            <a:prstDash val="dash"/>
            <a:round/>
            <a:headEnd/>
            <a:tailEnd type="triangle" w="med" len="med"/>
          </a:ln>
        </p:spPr>
        <p:txBody>
          <a:bodyPr/>
          <a:lstStyle/>
          <a:p>
            <a:endParaRPr lang="en-GB" dirty="0"/>
          </a:p>
        </p:txBody>
      </p:sp>
      <p:sp>
        <p:nvSpPr>
          <p:cNvPr id="4124" name="Line 40"/>
          <p:cNvSpPr>
            <a:spLocks noChangeShapeType="1"/>
          </p:cNvSpPr>
          <p:nvPr/>
        </p:nvSpPr>
        <p:spPr bwMode="auto">
          <a:xfrm flipV="1">
            <a:off x="4139952" y="2708919"/>
            <a:ext cx="288032" cy="432817"/>
          </a:xfrm>
          <a:prstGeom prst="line">
            <a:avLst/>
          </a:prstGeom>
          <a:noFill/>
          <a:ln w="9525">
            <a:solidFill>
              <a:schemeClr val="tx1"/>
            </a:solidFill>
            <a:round/>
            <a:headEnd/>
            <a:tailEnd type="triangle" w="med" len="med"/>
          </a:ln>
        </p:spPr>
        <p:txBody>
          <a:bodyPr/>
          <a:lstStyle/>
          <a:p>
            <a:endParaRPr lang="en-GB" dirty="0"/>
          </a:p>
        </p:txBody>
      </p:sp>
      <p:sp>
        <p:nvSpPr>
          <p:cNvPr id="4125" name="Line 41"/>
          <p:cNvSpPr>
            <a:spLocks noChangeShapeType="1"/>
          </p:cNvSpPr>
          <p:nvPr/>
        </p:nvSpPr>
        <p:spPr bwMode="auto">
          <a:xfrm flipV="1">
            <a:off x="5652120" y="2636912"/>
            <a:ext cx="144016" cy="647700"/>
          </a:xfrm>
          <a:prstGeom prst="line">
            <a:avLst/>
          </a:prstGeom>
          <a:noFill/>
          <a:ln w="9525">
            <a:solidFill>
              <a:schemeClr val="tx1"/>
            </a:solidFill>
            <a:round/>
            <a:headEnd/>
            <a:tailEnd type="triangle" w="med" len="med"/>
          </a:ln>
        </p:spPr>
        <p:txBody>
          <a:bodyPr/>
          <a:lstStyle/>
          <a:p>
            <a:endParaRPr lang="en-GB" dirty="0"/>
          </a:p>
        </p:txBody>
      </p:sp>
      <p:sp>
        <p:nvSpPr>
          <p:cNvPr id="4126" name="Line 42"/>
          <p:cNvSpPr>
            <a:spLocks noChangeShapeType="1"/>
          </p:cNvSpPr>
          <p:nvPr/>
        </p:nvSpPr>
        <p:spPr bwMode="auto">
          <a:xfrm flipV="1">
            <a:off x="8027988" y="2708275"/>
            <a:ext cx="0" cy="865188"/>
          </a:xfrm>
          <a:prstGeom prst="line">
            <a:avLst/>
          </a:prstGeom>
          <a:noFill/>
          <a:ln w="9525">
            <a:solidFill>
              <a:schemeClr val="tx1"/>
            </a:solidFill>
            <a:round/>
            <a:headEnd/>
            <a:tailEnd type="triangle" w="med" len="med"/>
          </a:ln>
        </p:spPr>
        <p:txBody>
          <a:bodyPr/>
          <a:lstStyle/>
          <a:p>
            <a:endParaRPr lang="en-GB" dirty="0"/>
          </a:p>
        </p:txBody>
      </p:sp>
      <p:sp>
        <p:nvSpPr>
          <p:cNvPr id="4128" name="Line 50"/>
          <p:cNvSpPr>
            <a:spLocks noChangeShapeType="1"/>
          </p:cNvSpPr>
          <p:nvPr/>
        </p:nvSpPr>
        <p:spPr bwMode="auto">
          <a:xfrm>
            <a:off x="3203575" y="1196975"/>
            <a:ext cx="144463" cy="71438"/>
          </a:xfrm>
          <a:prstGeom prst="line">
            <a:avLst/>
          </a:prstGeom>
          <a:noFill/>
          <a:ln w="9525">
            <a:solidFill>
              <a:schemeClr val="tx1"/>
            </a:solidFill>
            <a:round/>
            <a:headEnd/>
            <a:tailEnd type="triangle" w="med" len="med"/>
          </a:ln>
        </p:spPr>
        <p:txBody>
          <a:bodyPr/>
          <a:lstStyle/>
          <a:p>
            <a:endParaRPr lang="en-GB" dirty="0"/>
          </a:p>
        </p:txBody>
      </p:sp>
      <p:sp>
        <p:nvSpPr>
          <p:cNvPr id="4131" name="Line 53"/>
          <p:cNvSpPr>
            <a:spLocks noChangeShapeType="1"/>
          </p:cNvSpPr>
          <p:nvPr/>
        </p:nvSpPr>
        <p:spPr bwMode="auto">
          <a:xfrm flipV="1">
            <a:off x="1692275" y="2060575"/>
            <a:ext cx="0" cy="433388"/>
          </a:xfrm>
          <a:prstGeom prst="line">
            <a:avLst/>
          </a:prstGeom>
          <a:noFill/>
          <a:ln w="9525">
            <a:solidFill>
              <a:schemeClr val="tx1"/>
            </a:solidFill>
            <a:round/>
            <a:headEnd/>
            <a:tailEnd type="triangle" w="med" len="med"/>
          </a:ln>
        </p:spPr>
        <p:txBody>
          <a:bodyPr/>
          <a:lstStyle/>
          <a:p>
            <a:endParaRPr lang="en-GB" dirty="0"/>
          </a:p>
        </p:txBody>
      </p:sp>
      <p:sp>
        <p:nvSpPr>
          <p:cNvPr id="4132" name="TextBox 39"/>
          <p:cNvSpPr txBox="1">
            <a:spLocks noChangeArrowheads="1"/>
          </p:cNvSpPr>
          <p:nvPr/>
        </p:nvSpPr>
        <p:spPr bwMode="auto">
          <a:xfrm>
            <a:off x="8388350" y="115888"/>
            <a:ext cx="646113" cy="247650"/>
          </a:xfrm>
          <a:prstGeom prst="rect">
            <a:avLst/>
          </a:prstGeom>
          <a:noFill/>
          <a:ln w="9525">
            <a:noFill/>
            <a:miter lim="800000"/>
            <a:headEnd/>
            <a:tailEnd/>
          </a:ln>
        </p:spPr>
        <p:txBody>
          <a:bodyPr wrap="none">
            <a:spAutoFit/>
          </a:bodyPr>
          <a:lstStyle/>
          <a:p>
            <a:r>
              <a:rPr lang="en-GB" sz="1000" dirty="0"/>
              <a:t>Try Line</a:t>
            </a:r>
          </a:p>
        </p:txBody>
      </p:sp>
      <p:sp>
        <p:nvSpPr>
          <p:cNvPr id="4133" name="TextBox 40"/>
          <p:cNvSpPr txBox="1">
            <a:spLocks noChangeArrowheads="1"/>
          </p:cNvSpPr>
          <p:nvPr/>
        </p:nvSpPr>
        <p:spPr bwMode="auto">
          <a:xfrm>
            <a:off x="8388350" y="765175"/>
            <a:ext cx="596900" cy="246063"/>
          </a:xfrm>
          <a:prstGeom prst="rect">
            <a:avLst/>
          </a:prstGeom>
          <a:noFill/>
          <a:ln w="9525">
            <a:noFill/>
            <a:miter lim="800000"/>
            <a:headEnd/>
            <a:tailEnd/>
          </a:ln>
        </p:spPr>
        <p:txBody>
          <a:bodyPr wrap="none">
            <a:spAutoFit/>
          </a:bodyPr>
          <a:lstStyle/>
          <a:p>
            <a:r>
              <a:rPr lang="en-GB" sz="1000" dirty="0"/>
              <a:t>5m line</a:t>
            </a:r>
          </a:p>
        </p:txBody>
      </p:sp>
      <p:sp>
        <p:nvSpPr>
          <p:cNvPr id="4134" name="TextBox 41"/>
          <p:cNvSpPr txBox="1">
            <a:spLocks noChangeArrowheads="1"/>
          </p:cNvSpPr>
          <p:nvPr/>
        </p:nvSpPr>
        <p:spPr bwMode="auto">
          <a:xfrm>
            <a:off x="8388350" y="3429000"/>
            <a:ext cx="666750" cy="246063"/>
          </a:xfrm>
          <a:prstGeom prst="rect">
            <a:avLst/>
          </a:prstGeom>
          <a:noFill/>
          <a:ln w="9525">
            <a:noFill/>
            <a:miter lim="800000"/>
            <a:headEnd/>
            <a:tailEnd/>
          </a:ln>
        </p:spPr>
        <p:txBody>
          <a:bodyPr wrap="none">
            <a:spAutoFit/>
          </a:bodyPr>
          <a:lstStyle/>
          <a:p>
            <a:r>
              <a:rPr lang="en-GB" sz="1000" dirty="0"/>
              <a:t>10m line</a:t>
            </a:r>
          </a:p>
        </p:txBody>
      </p:sp>
      <p:sp>
        <p:nvSpPr>
          <p:cNvPr id="4135" name="TextBox 42"/>
          <p:cNvSpPr txBox="1">
            <a:spLocks noChangeArrowheads="1"/>
          </p:cNvSpPr>
          <p:nvPr/>
        </p:nvSpPr>
        <p:spPr bwMode="auto">
          <a:xfrm>
            <a:off x="8388350" y="4797425"/>
            <a:ext cx="674688" cy="246063"/>
          </a:xfrm>
          <a:prstGeom prst="rect">
            <a:avLst/>
          </a:prstGeom>
          <a:noFill/>
          <a:ln w="9525">
            <a:noFill/>
            <a:miter lim="800000"/>
            <a:headEnd/>
            <a:tailEnd/>
          </a:ln>
        </p:spPr>
        <p:txBody>
          <a:bodyPr wrap="none">
            <a:spAutoFit/>
          </a:bodyPr>
          <a:lstStyle/>
          <a:p>
            <a:r>
              <a:rPr lang="en-GB" sz="1000" dirty="0"/>
              <a:t>Half way</a:t>
            </a:r>
          </a:p>
        </p:txBody>
      </p:sp>
      <p:sp>
        <p:nvSpPr>
          <p:cNvPr id="4136" name="TextBox 43"/>
          <p:cNvSpPr txBox="1">
            <a:spLocks noChangeArrowheads="1"/>
          </p:cNvSpPr>
          <p:nvPr/>
        </p:nvSpPr>
        <p:spPr bwMode="auto">
          <a:xfrm rot="-5400000">
            <a:off x="88106" y="1720057"/>
            <a:ext cx="2155825" cy="246062"/>
          </a:xfrm>
          <a:prstGeom prst="rect">
            <a:avLst/>
          </a:prstGeom>
          <a:noFill/>
          <a:ln w="9525">
            <a:noFill/>
            <a:miter lim="800000"/>
            <a:headEnd/>
            <a:tailEnd/>
          </a:ln>
        </p:spPr>
        <p:txBody>
          <a:bodyPr>
            <a:spAutoFit/>
          </a:bodyPr>
          <a:lstStyle/>
          <a:p>
            <a:r>
              <a:rPr lang="en-GB" sz="1000" b="1" dirty="0"/>
              <a:t>Green Zone – line Attack area</a:t>
            </a:r>
          </a:p>
        </p:txBody>
      </p:sp>
      <p:sp>
        <p:nvSpPr>
          <p:cNvPr id="4137" name="TextBox 44"/>
          <p:cNvSpPr txBox="1">
            <a:spLocks noChangeArrowheads="1"/>
          </p:cNvSpPr>
          <p:nvPr/>
        </p:nvSpPr>
        <p:spPr bwMode="auto">
          <a:xfrm rot="-5400000">
            <a:off x="-161131" y="4561682"/>
            <a:ext cx="2376487" cy="400050"/>
          </a:xfrm>
          <a:prstGeom prst="rect">
            <a:avLst/>
          </a:prstGeom>
          <a:noFill/>
          <a:ln w="9525">
            <a:noFill/>
            <a:miter lim="800000"/>
            <a:headEnd/>
            <a:tailEnd/>
          </a:ln>
        </p:spPr>
        <p:txBody>
          <a:bodyPr>
            <a:spAutoFit/>
          </a:bodyPr>
          <a:lstStyle/>
          <a:p>
            <a:r>
              <a:rPr lang="en-GB" sz="1000" b="1" dirty="0"/>
              <a:t>Amber Zone – start thinking and preparing for line attack</a:t>
            </a:r>
          </a:p>
        </p:txBody>
      </p:sp>
      <p:sp>
        <p:nvSpPr>
          <p:cNvPr id="4138" name="Slide Number Placeholder 45"/>
          <p:cNvSpPr>
            <a:spLocks noGrp="1"/>
          </p:cNvSpPr>
          <p:nvPr>
            <p:ph type="sldNum" sz="quarter" idx="12"/>
          </p:nvPr>
        </p:nvSpPr>
        <p:spPr>
          <a:xfrm>
            <a:off x="6553200" y="6381750"/>
            <a:ext cx="2133600" cy="339725"/>
          </a:xfrm>
          <a:noFill/>
        </p:spPr>
        <p:txBody>
          <a:bodyPr/>
          <a:lstStyle/>
          <a:p>
            <a:fld id="{C4972D73-431E-40FB-92D1-6E9DCC79757E}" type="slidenum">
              <a:rPr lang="en-GB" sz="1000" b="1" smtClean="0"/>
              <a:pPr/>
              <a:t>18</a:t>
            </a:fld>
            <a:endParaRPr lang="en-GB" sz="1000" b="1" dirty="0" smtClean="0"/>
          </a:p>
        </p:txBody>
      </p:sp>
      <p:sp>
        <p:nvSpPr>
          <p:cNvPr id="4139" name="Footer Placeholder 46"/>
          <p:cNvSpPr>
            <a:spLocks noGrp="1"/>
          </p:cNvSpPr>
          <p:nvPr>
            <p:ph type="ftr" sz="quarter" idx="11"/>
          </p:nvPr>
        </p:nvSpPr>
        <p:spPr>
          <a:xfrm>
            <a:off x="3124200" y="6381750"/>
            <a:ext cx="2895600" cy="339725"/>
          </a:xfrm>
          <a:noFill/>
        </p:spPr>
        <p:txBody>
          <a:bodyPr/>
          <a:lstStyle/>
          <a:p>
            <a:r>
              <a:rPr lang="en-GB" sz="1000" b="1" dirty="0"/>
              <a:t>Line Attack - </a:t>
            </a:r>
            <a:r>
              <a:rPr lang="en-GB" sz="1000" b="1" dirty="0" smtClean="0"/>
              <a:t>Sliders</a:t>
            </a:r>
            <a:endParaRPr lang="en-GB" sz="1000" b="1" dirty="0"/>
          </a:p>
        </p:txBody>
      </p:sp>
      <p:sp>
        <p:nvSpPr>
          <p:cNvPr id="49" name="Oval 48"/>
          <p:cNvSpPr/>
          <p:nvPr/>
        </p:nvSpPr>
        <p:spPr>
          <a:xfrm rot="7680000" flipV="1">
            <a:off x="3903627" y="2074375"/>
            <a:ext cx="68196" cy="1644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50" name="Rectangle 35"/>
          <p:cNvSpPr>
            <a:spLocks noChangeArrowheads="1"/>
          </p:cNvSpPr>
          <p:nvPr/>
        </p:nvSpPr>
        <p:spPr bwMode="auto">
          <a:xfrm>
            <a:off x="5652120" y="3573016"/>
            <a:ext cx="1296988" cy="400110"/>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smtClean="0"/>
              <a:t>RL getting ready to be half</a:t>
            </a:r>
            <a:endParaRPr lang="en-GB" sz="1000" dirty="0"/>
          </a:p>
        </p:txBody>
      </p:sp>
      <p:sp>
        <p:nvSpPr>
          <p:cNvPr id="51" name="Line 50"/>
          <p:cNvSpPr>
            <a:spLocks noChangeShapeType="1"/>
          </p:cNvSpPr>
          <p:nvPr/>
        </p:nvSpPr>
        <p:spPr bwMode="auto">
          <a:xfrm>
            <a:off x="5004048" y="1196752"/>
            <a:ext cx="72008" cy="216024"/>
          </a:xfrm>
          <a:prstGeom prst="line">
            <a:avLst/>
          </a:prstGeom>
          <a:noFill/>
          <a:ln w="9525">
            <a:solidFill>
              <a:schemeClr val="tx1"/>
            </a:solidFill>
            <a:round/>
            <a:headEnd/>
            <a:tailEnd type="triangle" w="med" len="med"/>
          </a:ln>
        </p:spPr>
        <p:txBody>
          <a:bodyPr/>
          <a:lstStyle/>
          <a:p>
            <a:endParaRPr lang="en-GB" dirty="0"/>
          </a:p>
        </p:txBody>
      </p:sp>
      <p:sp>
        <p:nvSpPr>
          <p:cNvPr id="52" name="Line 50"/>
          <p:cNvSpPr>
            <a:spLocks noChangeShapeType="1"/>
          </p:cNvSpPr>
          <p:nvPr/>
        </p:nvSpPr>
        <p:spPr bwMode="auto">
          <a:xfrm>
            <a:off x="6084168" y="1196752"/>
            <a:ext cx="72008" cy="216024"/>
          </a:xfrm>
          <a:prstGeom prst="line">
            <a:avLst/>
          </a:prstGeom>
          <a:noFill/>
          <a:ln w="9525">
            <a:solidFill>
              <a:schemeClr val="tx1"/>
            </a:solidFill>
            <a:round/>
            <a:headEnd/>
            <a:tailEnd type="triangle" w="med" len="med"/>
          </a:ln>
        </p:spPr>
        <p:txBody>
          <a:bodyPr/>
          <a:lstStyle/>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1258888" y="3500438"/>
            <a:ext cx="7129462" cy="2881312"/>
          </a:xfrm>
          <a:prstGeom prst="rect">
            <a:avLst/>
          </a:prstGeom>
          <a:solidFill>
            <a:srgbClr val="FFCC66">
              <a:alpha val="72157"/>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8" name="Rectangle 37"/>
          <p:cNvSpPr/>
          <p:nvPr/>
        </p:nvSpPr>
        <p:spPr>
          <a:xfrm>
            <a:off x="1259632" y="260648"/>
            <a:ext cx="7129462" cy="3240088"/>
          </a:xfrm>
          <a:prstGeom prst="rect">
            <a:avLst/>
          </a:prstGeom>
          <a:solidFill>
            <a:srgbClr val="74C866">
              <a:alpha val="74118"/>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4100" name="Line 2"/>
          <p:cNvSpPr>
            <a:spLocks noChangeShapeType="1"/>
          </p:cNvSpPr>
          <p:nvPr/>
        </p:nvSpPr>
        <p:spPr bwMode="auto">
          <a:xfrm>
            <a:off x="1258888" y="115888"/>
            <a:ext cx="0" cy="6481762"/>
          </a:xfrm>
          <a:prstGeom prst="line">
            <a:avLst/>
          </a:prstGeom>
          <a:noFill/>
          <a:ln w="9525">
            <a:solidFill>
              <a:schemeClr val="tx1"/>
            </a:solidFill>
            <a:round/>
            <a:headEnd/>
            <a:tailEnd/>
          </a:ln>
        </p:spPr>
        <p:txBody>
          <a:bodyPr/>
          <a:lstStyle/>
          <a:p>
            <a:endParaRPr lang="en-GB" dirty="0"/>
          </a:p>
        </p:txBody>
      </p:sp>
      <p:sp>
        <p:nvSpPr>
          <p:cNvPr id="4101" name="Line 3"/>
          <p:cNvSpPr>
            <a:spLocks noChangeShapeType="1"/>
          </p:cNvSpPr>
          <p:nvPr/>
        </p:nvSpPr>
        <p:spPr bwMode="auto">
          <a:xfrm>
            <a:off x="1258888" y="260350"/>
            <a:ext cx="7129462" cy="0"/>
          </a:xfrm>
          <a:prstGeom prst="line">
            <a:avLst/>
          </a:prstGeom>
          <a:noFill/>
          <a:ln w="9525">
            <a:solidFill>
              <a:schemeClr val="tx1"/>
            </a:solidFill>
            <a:round/>
            <a:headEnd/>
            <a:tailEnd/>
          </a:ln>
        </p:spPr>
        <p:txBody>
          <a:bodyPr/>
          <a:lstStyle/>
          <a:p>
            <a:endParaRPr lang="en-GB" dirty="0"/>
          </a:p>
        </p:txBody>
      </p:sp>
      <p:sp>
        <p:nvSpPr>
          <p:cNvPr id="4102" name="Line 4"/>
          <p:cNvSpPr>
            <a:spLocks noChangeShapeType="1"/>
          </p:cNvSpPr>
          <p:nvPr/>
        </p:nvSpPr>
        <p:spPr bwMode="auto">
          <a:xfrm>
            <a:off x="1258888" y="6381750"/>
            <a:ext cx="7129462" cy="0"/>
          </a:xfrm>
          <a:prstGeom prst="line">
            <a:avLst/>
          </a:prstGeom>
          <a:noFill/>
          <a:ln w="9525">
            <a:solidFill>
              <a:schemeClr val="tx1"/>
            </a:solidFill>
            <a:prstDash val="dash"/>
            <a:round/>
            <a:headEnd/>
            <a:tailEnd/>
          </a:ln>
        </p:spPr>
        <p:txBody>
          <a:bodyPr/>
          <a:lstStyle/>
          <a:p>
            <a:endParaRPr lang="en-GB" dirty="0"/>
          </a:p>
        </p:txBody>
      </p:sp>
      <p:sp>
        <p:nvSpPr>
          <p:cNvPr id="4103" name="Line 5"/>
          <p:cNvSpPr>
            <a:spLocks noChangeShapeType="1"/>
          </p:cNvSpPr>
          <p:nvPr/>
        </p:nvSpPr>
        <p:spPr bwMode="auto">
          <a:xfrm>
            <a:off x="1258888" y="3500438"/>
            <a:ext cx="7129462" cy="0"/>
          </a:xfrm>
          <a:prstGeom prst="line">
            <a:avLst/>
          </a:prstGeom>
          <a:noFill/>
          <a:ln w="9525">
            <a:solidFill>
              <a:schemeClr val="tx1"/>
            </a:solidFill>
            <a:prstDash val="dash"/>
            <a:round/>
            <a:headEnd/>
            <a:tailEnd/>
          </a:ln>
        </p:spPr>
        <p:txBody>
          <a:bodyPr/>
          <a:lstStyle/>
          <a:p>
            <a:endParaRPr lang="en-GB" dirty="0"/>
          </a:p>
        </p:txBody>
      </p:sp>
      <p:sp>
        <p:nvSpPr>
          <p:cNvPr id="4104" name="Line 6"/>
          <p:cNvSpPr>
            <a:spLocks noChangeShapeType="1"/>
          </p:cNvSpPr>
          <p:nvPr/>
        </p:nvSpPr>
        <p:spPr bwMode="auto">
          <a:xfrm>
            <a:off x="8388350" y="115888"/>
            <a:ext cx="0" cy="6553200"/>
          </a:xfrm>
          <a:prstGeom prst="line">
            <a:avLst/>
          </a:prstGeom>
          <a:noFill/>
          <a:ln w="9525">
            <a:solidFill>
              <a:schemeClr val="tx1"/>
            </a:solidFill>
            <a:round/>
            <a:headEnd/>
            <a:tailEnd/>
          </a:ln>
        </p:spPr>
        <p:txBody>
          <a:bodyPr/>
          <a:lstStyle/>
          <a:p>
            <a:endParaRPr lang="en-GB" dirty="0"/>
          </a:p>
        </p:txBody>
      </p:sp>
      <p:sp>
        <p:nvSpPr>
          <p:cNvPr id="4105" name="Oval 7"/>
          <p:cNvSpPr>
            <a:spLocks noChangeArrowheads="1"/>
          </p:cNvSpPr>
          <p:nvPr/>
        </p:nvSpPr>
        <p:spPr bwMode="auto">
          <a:xfrm>
            <a:off x="1547813" y="2492375"/>
            <a:ext cx="287337" cy="287338"/>
          </a:xfrm>
          <a:prstGeom prst="ellipse">
            <a:avLst/>
          </a:prstGeom>
          <a:solidFill>
            <a:schemeClr val="accent1"/>
          </a:solidFill>
          <a:ln w="9525">
            <a:solidFill>
              <a:schemeClr val="tx1"/>
            </a:solidFill>
            <a:round/>
            <a:headEnd/>
            <a:tailEnd/>
          </a:ln>
        </p:spPr>
        <p:txBody>
          <a:bodyPr wrap="none" anchor="ctr"/>
          <a:lstStyle/>
          <a:p>
            <a:pPr algn="ctr"/>
            <a:r>
              <a:rPr lang="en-GB" sz="1000" dirty="0"/>
              <a:t>LW</a:t>
            </a:r>
          </a:p>
        </p:txBody>
      </p:sp>
      <p:sp>
        <p:nvSpPr>
          <p:cNvPr id="4106" name="Oval 8"/>
          <p:cNvSpPr>
            <a:spLocks noChangeArrowheads="1"/>
          </p:cNvSpPr>
          <p:nvPr/>
        </p:nvSpPr>
        <p:spPr bwMode="auto">
          <a:xfrm>
            <a:off x="3203848" y="1772816"/>
            <a:ext cx="287338" cy="287337"/>
          </a:xfrm>
          <a:prstGeom prst="ellipse">
            <a:avLst/>
          </a:prstGeom>
          <a:solidFill>
            <a:schemeClr val="tx2">
              <a:lumMod val="60000"/>
              <a:lumOff val="40000"/>
            </a:schemeClr>
          </a:solidFill>
          <a:ln w="9525">
            <a:solidFill>
              <a:schemeClr val="tx1"/>
            </a:solidFill>
            <a:round/>
            <a:headEnd/>
            <a:tailEnd/>
          </a:ln>
        </p:spPr>
        <p:txBody>
          <a:bodyPr wrap="none" anchor="ctr"/>
          <a:lstStyle/>
          <a:p>
            <a:pPr algn="ctr"/>
            <a:r>
              <a:rPr lang="en-GB" sz="1000" dirty="0"/>
              <a:t>LM</a:t>
            </a:r>
          </a:p>
        </p:txBody>
      </p:sp>
      <p:sp>
        <p:nvSpPr>
          <p:cNvPr id="4107" name="Oval 9"/>
          <p:cNvSpPr>
            <a:spLocks noChangeArrowheads="1"/>
          </p:cNvSpPr>
          <p:nvPr/>
        </p:nvSpPr>
        <p:spPr bwMode="auto">
          <a:xfrm>
            <a:off x="5580112" y="2132856"/>
            <a:ext cx="287337" cy="287338"/>
          </a:xfrm>
          <a:prstGeom prst="ellipse">
            <a:avLst/>
          </a:prstGeom>
          <a:solidFill>
            <a:schemeClr val="bg1"/>
          </a:solidFill>
          <a:ln w="9525">
            <a:solidFill>
              <a:schemeClr val="tx1"/>
            </a:solidFill>
            <a:round/>
            <a:headEnd/>
            <a:tailEnd/>
          </a:ln>
        </p:spPr>
        <p:txBody>
          <a:bodyPr wrap="none" anchor="ctr"/>
          <a:lstStyle/>
          <a:p>
            <a:pPr algn="ctr"/>
            <a:r>
              <a:rPr lang="en-GB" sz="1000" dirty="0"/>
              <a:t>RM</a:t>
            </a:r>
          </a:p>
        </p:txBody>
      </p:sp>
      <p:sp>
        <p:nvSpPr>
          <p:cNvPr id="4108" name="Oval 10"/>
          <p:cNvSpPr>
            <a:spLocks noChangeArrowheads="1"/>
          </p:cNvSpPr>
          <p:nvPr/>
        </p:nvSpPr>
        <p:spPr bwMode="auto">
          <a:xfrm>
            <a:off x="3923928" y="2420888"/>
            <a:ext cx="287337" cy="287337"/>
          </a:xfrm>
          <a:prstGeom prst="ellipse">
            <a:avLst/>
          </a:prstGeom>
          <a:solidFill>
            <a:schemeClr val="tx2">
              <a:lumMod val="60000"/>
              <a:lumOff val="40000"/>
            </a:schemeClr>
          </a:solidFill>
          <a:ln w="9525">
            <a:solidFill>
              <a:schemeClr val="tx1"/>
            </a:solidFill>
            <a:round/>
            <a:headEnd/>
            <a:tailEnd/>
          </a:ln>
        </p:spPr>
        <p:txBody>
          <a:bodyPr wrap="none" anchor="ctr"/>
          <a:lstStyle/>
          <a:p>
            <a:pPr algn="ctr"/>
            <a:r>
              <a:rPr lang="en-GB" sz="1000" dirty="0"/>
              <a:t>LL</a:t>
            </a:r>
          </a:p>
        </p:txBody>
      </p:sp>
      <p:sp>
        <p:nvSpPr>
          <p:cNvPr id="4109" name="Oval 11"/>
          <p:cNvSpPr>
            <a:spLocks noChangeArrowheads="1"/>
          </p:cNvSpPr>
          <p:nvPr/>
        </p:nvSpPr>
        <p:spPr bwMode="auto">
          <a:xfrm>
            <a:off x="6012160" y="2924944"/>
            <a:ext cx="287338" cy="287338"/>
          </a:xfrm>
          <a:prstGeom prst="ellipse">
            <a:avLst/>
          </a:prstGeom>
          <a:solidFill>
            <a:schemeClr val="accent1"/>
          </a:solidFill>
          <a:ln w="9525">
            <a:solidFill>
              <a:schemeClr val="tx1"/>
            </a:solidFill>
            <a:round/>
            <a:headEnd/>
            <a:tailEnd/>
          </a:ln>
        </p:spPr>
        <p:txBody>
          <a:bodyPr wrap="none" anchor="ctr"/>
          <a:lstStyle/>
          <a:p>
            <a:pPr algn="ctr"/>
            <a:r>
              <a:rPr lang="en-GB" sz="1000" dirty="0"/>
              <a:t>RL</a:t>
            </a:r>
          </a:p>
        </p:txBody>
      </p:sp>
      <p:sp>
        <p:nvSpPr>
          <p:cNvPr id="4110" name="Oval 12"/>
          <p:cNvSpPr>
            <a:spLocks noChangeArrowheads="1"/>
          </p:cNvSpPr>
          <p:nvPr/>
        </p:nvSpPr>
        <p:spPr bwMode="auto">
          <a:xfrm>
            <a:off x="7885113" y="3573463"/>
            <a:ext cx="287337" cy="287337"/>
          </a:xfrm>
          <a:prstGeom prst="ellipse">
            <a:avLst/>
          </a:prstGeom>
          <a:solidFill>
            <a:schemeClr val="accent1"/>
          </a:solidFill>
          <a:ln w="9525">
            <a:solidFill>
              <a:schemeClr val="tx1"/>
            </a:solidFill>
            <a:round/>
            <a:headEnd/>
            <a:tailEnd/>
          </a:ln>
        </p:spPr>
        <p:txBody>
          <a:bodyPr wrap="none" anchor="ctr"/>
          <a:lstStyle/>
          <a:p>
            <a:pPr algn="ctr"/>
            <a:r>
              <a:rPr lang="en-GB" sz="1000" dirty="0"/>
              <a:t>RW</a:t>
            </a:r>
          </a:p>
        </p:txBody>
      </p:sp>
      <p:sp>
        <p:nvSpPr>
          <p:cNvPr id="4111" name="Oval 13"/>
          <p:cNvSpPr>
            <a:spLocks noChangeArrowheads="1"/>
          </p:cNvSpPr>
          <p:nvPr/>
        </p:nvSpPr>
        <p:spPr bwMode="auto">
          <a:xfrm>
            <a:off x="7596188" y="836613"/>
            <a:ext cx="287337"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LW</a:t>
            </a:r>
          </a:p>
        </p:txBody>
      </p:sp>
      <p:sp>
        <p:nvSpPr>
          <p:cNvPr id="4112" name="Oval 14"/>
          <p:cNvSpPr>
            <a:spLocks noChangeArrowheads="1"/>
          </p:cNvSpPr>
          <p:nvPr/>
        </p:nvSpPr>
        <p:spPr bwMode="auto">
          <a:xfrm>
            <a:off x="6516216" y="1124744"/>
            <a:ext cx="287338"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LL</a:t>
            </a:r>
          </a:p>
        </p:txBody>
      </p:sp>
      <p:sp>
        <p:nvSpPr>
          <p:cNvPr id="4113" name="Oval 15"/>
          <p:cNvSpPr>
            <a:spLocks noChangeArrowheads="1"/>
          </p:cNvSpPr>
          <p:nvPr/>
        </p:nvSpPr>
        <p:spPr bwMode="auto">
          <a:xfrm>
            <a:off x="5724128" y="1196752"/>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LM</a:t>
            </a:r>
          </a:p>
        </p:txBody>
      </p:sp>
      <p:sp>
        <p:nvSpPr>
          <p:cNvPr id="4114" name="Oval 16"/>
          <p:cNvSpPr>
            <a:spLocks noChangeArrowheads="1"/>
          </p:cNvSpPr>
          <p:nvPr/>
        </p:nvSpPr>
        <p:spPr bwMode="auto">
          <a:xfrm>
            <a:off x="4932040" y="764704"/>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RM</a:t>
            </a:r>
          </a:p>
        </p:txBody>
      </p:sp>
      <p:sp>
        <p:nvSpPr>
          <p:cNvPr id="4115" name="Oval 17"/>
          <p:cNvSpPr>
            <a:spLocks noChangeArrowheads="1"/>
          </p:cNvSpPr>
          <p:nvPr/>
        </p:nvSpPr>
        <p:spPr bwMode="auto">
          <a:xfrm>
            <a:off x="3707904" y="764704"/>
            <a:ext cx="287337"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RL</a:t>
            </a:r>
          </a:p>
        </p:txBody>
      </p:sp>
      <p:sp>
        <p:nvSpPr>
          <p:cNvPr id="4116" name="Oval 18"/>
          <p:cNvSpPr>
            <a:spLocks noChangeArrowheads="1"/>
          </p:cNvSpPr>
          <p:nvPr/>
        </p:nvSpPr>
        <p:spPr bwMode="auto">
          <a:xfrm>
            <a:off x="2051050" y="836613"/>
            <a:ext cx="287338"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RW</a:t>
            </a:r>
          </a:p>
        </p:txBody>
      </p:sp>
      <p:grpSp>
        <p:nvGrpSpPr>
          <p:cNvPr id="2" name="Group 19"/>
          <p:cNvGrpSpPr>
            <a:grpSpLocks/>
          </p:cNvGrpSpPr>
          <p:nvPr/>
        </p:nvGrpSpPr>
        <p:grpSpPr bwMode="auto">
          <a:xfrm>
            <a:off x="0" y="1989138"/>
            <a:ext cx="1168400" cy="965200"/>
            <a:chOff x="0" y="436"/>
            <a:chExt cx="736" cy="608"/>
          </a:xfrm>
        </p:grpSpPr>
        <p:sp>
          <p:nvSpPr>
            <p:cNvPr id="4140" name="Line 20"/>
            <p:cNvSpPr>
              <a:spLocks noChangeShapeType="1"/>
            </p:cNvSpPr>
            <p:nvPr/>
          </p:nvSpPr>
          <p:spPr bwMode="auto">
            <a:xfrm>
              <a:off x="158" y="436"/>
              <a:ext cx="363" cy="0"/>
            </a:xfrm>
            <a:prstGeom prst="line">
              <a:avLst/>
            </a:prstGeom>
            <a:noFill/>
            <a:ln w="9525">
              <a:solidFill>
                <a:schemeClr val="tx1"/>
              </a:solidFill>
              <a:round/>
              <a:headEnd/>
              <a:tailEnd type="triangle" w="med" len="med"/>
            </a:ln>
          </p:spPr>
          <p:txBody>
            <a:bodyPr/>
            <a:lstStyle/>
            <a:p>
              <a:endParaRPr lang="en-GB" dirty="0"/>
            </a:p>
          </p:txBody>
        </p:sp>
        <p:sp>
          <p:nvSpPr>
            <p:cNvPr id="4141" name="Line 21"/>
            <p:cNvSpPr>
              <a:spLocks noChangeShapeType="1"/>
            </p:cNvSpPr>
            <p:nvPr/>
          </p:nvSpPr>
          <p:spPr bwMode="auto">
            <a:xfrm>
              <a:off x="158" y="845"/>
              <a:ext cx="363" cy="0"/>
            </a:xfrm>
            <a:prstGeom prst="line">
              <a:avLst/>
            </a:prstGeom>
            <a:noFill/>
            <a:ln w="9525">
              <a:solidFill>
                <a:schemeClr val="tx1"/>
              </a:solidFill>
              <a:prstDash val="dash"/>
              <a:round/>
              <a:headEnd/>
              <a:tailEnd type="triangle" w="med" len="med"/>
            </a:ln>
          </p:spPr>
          <p:txBody>
            <a:bodyPr/>
            <a:lstStyle/>
            <a:p>
              <a:endParaRPr lang="en-GB" dirty="0"/>
            </a:p>
          </p:txBody>
        </p:sp>
        <p:sp>
          <p:nvSpPr>
            <p:cNvPr id="4142" name="Text Box 22"/>
            <p:cNvSpPr txBox="1">
              <a:spLocks noChangeArrowheads="1"/>
            </p:cNvSpPr>
            <p:nvPr/>
          </p:nvSpPr>
          <p:spPr bwMode="auto">
            <a:xfrm>
              <a:off x="0" y="890"/>
              <a:ext cx="643" cy="154"/>
            </a:xfrm>
            <a:prstGeom prst="rect">
              <a:avLst/>
            </a:prstGeom>
            <a:noFill/>
            <a:ln w="9525">
              <a:noFill/>
              <a:miter lim="800000"/>
              <a:headEnd/>
              <a:tailEnd/>
            </a:ln>
          </p:spPr>
          <p:txBody>
            <a:bodyPr wrap="none">
              <a:spAutoFit/>
            </a:bodyPr>
            <a:lstStyle/>
            <a:p>
              <a:r>
                <a:rPr lang="en-GB" sz="1000" dirty="0"/>
                <a:t>Ball Movement</a:t>
              </a:r>
            </a:p>
          </p:txBody>
        </p:sp>
        <p:sp>
          <p:nvSpPr>
            <p:cNvPr id="4143" name="Text Box 23"/>
            <p:cNvSpPr txBox="1">
              <a:spLocks noChangeArrowheads="1"/>
            </p:cNvSpPr>
            <p:nvPr/>
          </p:nvSpPr>
          <p:spPr bwMode="auto">
            <a:xfrm>
              <a:off x="0" y="482"/>
              <a:ext cx="736" cy="154"/>
            </a:xfrm>
            <a:prstGeom prst="rect">
              <a:avLst/>
            </a:prstGeom>
            <a:noFill/>
            <a:ln w="9525">
              <a:noFill/>
              <a:miter lim="800000"/>
              <a:headEnd/>
              <a:tailEnd/>
            </a:ln>
          </p:spPr>
          <p:txBody>
            <a:bodyPr wrap="none">
              <a:spAutoFit/>
            </a:bodyPr>
            <a:lstStyle/>
            <a:p>
              <a:r>
                <a:rPr lang="en-GB" sz="1000" dirty="0"/>
                <a:t>Player Movement</a:t>
              </a:r>
            </a:p>
          </p:txBody>
        </p:sp>
      </p:grpSp>
      <p:sp>
        <p:nvSpPr>
          <p:cNvPr id="4118" name="Line 25"/>
          <p:cNvSpPr>
            <a:spLocks noChangeShapeType="1"/>
          </p:cNvSpPr>
          <p:nvPr/>
        </p:nvSpPr>
        <p:spPr bwMode="auto">
          <a:xfrm>
            <a:off x="1258888" y="908050"/>
            <a:ext cx="7129462" cy="0"/>
          </a:xfrm>
          <a:prstGeom prst="line">
            <a:avLst/>
          </a:prstGeom>
          <a:noFill/>
          <a:ln w="9525">
            <a:solidFill>
              <a:schemeClr val="tx1"/>
            </a:solidFill>
            <a:prstDash val="dash"/>
            <a:round/>
            <a:headEnd/>
            <a:tailEnd/>
          </a:ln>
        </p:spPr>
        <p:txBody>
          <a:bodyPr/>
          <a:lstStyle/>
          <a:p>
            <a:endParaRPr lang="en-GB" dirty="0"/>
          </a:p>
        </p:txBody>
      </p:sp>
      <p:sp>
        <p:nvSpPr>
          <p:cNvPr id="4119" name="Line 26"/>
          <p:cNvSpPr>
            <a:spLocks noChangeShapeType="1"/>
          </p:cNvSpPr>
          <p:nvPr/>
        </p:nvSpPr>
        <p:spPr bwMode="auto">
          <a:xfrm>
            <a:off x="1258888" y="4941888"/>
            <a:ext cx="7129462" cy="0"/>
          </a:xfrm>
          <a:prstGeom prst="line">
            <a:avLst/>
          </a:prstGeom>
          <a:noFill/>
          <a:ln w="9525">
            <a:solidFill>
              <a:schemeClr val="tx1"/>
            </a:solidFill>
            <a:round/>
            <a:headEnd/>
            <a:tailEnd/>
          </a:ln>
        </p:spPr>
        <p:txBody>
          <a:bodyPr/>
          <a:lstStyle/>
          <a:p>
            <a:endParaRPr lang="en-GB" dirty="0"/>
          </a:p>
        </p:txBody>
      </p:sp>
      <p:sp>
        <p:nvSpPr>
          <p:cNvPr id="4120" name="Rectangle 35"/>
          <p:cNvSpPr>
            <a:spLocks noChangeArrowheads="1"/>
          </p:cNvSpPr>
          <p:nvPr/>
        </p:nvSpPr>
        <p:spPr bwMode="auto">
          <a:xfrm>
            <a:off x="3059832" y="2920008"/>
            <a:ext cx="1296988" cy="707886"/>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smtClean="0"/>
              <a:t>LL running  deep in the pocket  to prepare to be next runner</a:t>
            </a:r>
            <a:endParaRPr lang="en-GB" sz="1000" dirty="0"/>
          </a:p>
        </p:txBody>
      </p:sp>
      <p:sp>
        <p:nvSpPr>
          <p:cNvPr id="4121" name="Line 37"/>
          <p:cNvSpPr>
            <a:spLocks noChangeShapeType="1"/>
          </p:cNvSpPr>
          <p:nvPr/>
        </p:nvSpPr>
        <p:spPr bwMode="auto">
          <a:xfrm>
            <a:off x="4211960" y="2636912"/>
            <a:ext cx="720080" cy="432048"/>
          </a:xfrm>
          <a:prstGeom prst="line">
            <a:avLst/>
          </a:prstGeom>
          <a:noFill/>
          <a:ln w="9525">
            <a:solidFill>
              <a:schemeClr val="tx1"/>
            </a:solidFill>
            <a:prstDash val="solid"/>
            <a:round/>
            <a:headEnd/>
            <a:tailEnd type="triangle" w="med" len="med"/>
          </a:ln>
        </p:spPr>
        <p:txBody>
          <a:bodyPr/>
          <a:lstStyle/>
          <a:p>
            <a:endParaRPr lang="en-GB" dirty="0"/>
          </a:p>
        </p:txBody>
      </p:sp>
      <p:sp>
        <p:nvSpPr>
          <p:cNvPr id="4124" name="Line 40"/>
          <p:cNvSpPr>
            <a:spLocks noChangeShapeType="1"/>
          </p:cNvSpPr>
          <p:nvPr/>
        </p:nvSpPr>
        <p:spPr bwMode="auto">
          <a:xfrm flipV="1">
            <a:off x="5868144" y="1772816"/>
            <a:ext cx="288032" cy="432817"/>
          </a:xfrm>
          <a:prstGeom prst="line">
            <a:avLst/>
          </a:prstGeom>
          <a:noFill/>
          <a:ln w="9525">
            <a:solidFill>
              <a:schemeClr val="tx1"/>
            </a:solidFill>
            <a:round/>
            <a:headEnd/>
            <a:tailEnd type="triangle" w="med" len="med"/>
          </a:ln>
        </p:spPr>
        <p:txBody>
          <a:bodyPr/>
          <a:lstStyle/>
          <a:p>
            <a:endParaRPr lang="en-GB" dirty="0"/>
          </a:p>
        </p:txBody>
      </p:sp>
      <p:sp>
        <p:nvSpPr>
          <p:cNvPr id="4125" name="Line 41"/>
          <p:cNvSpPr>
            <a:spLocks noChangeShapeType="1"/>
          </p:cNvSpPr>
          <p:nvPr/>
        </p:nvSpPr>
        <p:spPr bwMode="auto">
          <a:xfrm flipV="1">
            <a:off x="6228184" y="2276872"/>
            <a:ext cx="432048" cy="647700"/>
          </a:xfrm>
          <a:prstGeom prst="line">
            <a:avLst/>
          </a:prstGeom>
          <a:noFill/>
          <a:ln w="9525">
            <a:solidFill>
              <a:schemeClr val="tx1"/>
            </a:solidFill>
            <a:round/>
            <a:headEnd/>
            <a:tailEnd type="triangle" w="med" len="med"/>
          </a:ln>
        </p:spPr>
        <p:txBody>
          <a:bodyPr/>
          <a:lstStyle/>
          <a:p>
            <a:endParaRPr lang="en-GB" dirty="0"/>
          </a:p>
        </p:txBody>
      </p:sp>
      <p:sp>
        <p:nvSpPr>
          <p:cNvPr id="4126" name="Line 42"/>
          <p:cNvSpPr>
            <a:spLocks noChangeShapeType="1"/>
          </p:cNvSpPr>
          <p:nvPr/>
        </p:nvSpPr>
        <p:spPr bwMode="auto">
          <a:xfrm flipV="1">
            <a:off x="8027988" y="2708275"/>
            <a:ext cx="0" cy="865188"/>
          </a:xfrm>
          <a:prstGeom prst="line">
            <a:avLst/>
          </a:prstGeom>
          <a:noFill/>
          <a:ln w="9525">
            <a:solidFill>
              <a:schemeClr val="tx1"/>
            </a:solidFill>
            <a:round/>
            <a:headEnd/>
            <a:tailEnd type="triangle" w="med" len="med"/>
          </a:ln>
        </p:spPr>
        <p:txBody>
          <a:bodyPr/>
          <a:lstStyle/>
          <a:p>
            <a:endParaRPr lang="en-GB" dirty="0"/>
          </a:p>
        </p:txBody>
      </p:sp>
      <p:sp>
        <p:nvSpPr>
          <p:cNvPr id="4128" name="Line 50"/>
          <p:cNvSpPr>
            <a:spLocks noChangeShapeType="1"/>
          </p:cNvSpPr>
          <p:nvPr/>
        </p:nvSpPr>
        <p:spPr bwMode="auto">
          <a:xfrm>
            <a:off x="3923928" y="1052736"/>
            <a:ext cx="144463" cy="71438"/>
          </a:xfrm>
          <a:prstGeom prst="line">
            <a:avLst/>
          </a:prstGeom>
          <a:noFill/>
          <a:ln w="9525">
            <a:solidFill>
              <a:schemeClr val="tx1"/>
            </a:solidFill>
            <a:round/>
            <a:headEnd/>
            <a:tailEnd type="triangle" w="med" len="med"/>
          </a:ln>
        </p:spPr>
        <p:txBody>
          <a:bodyPr/>
          <a:lstStyle/>
          <a:p>
            <a:endParaRPr lang="en-GB" dirty="0"/>
          </a:p>
        </p:txBody>
      </p:sp>
      <p:sp>
        <p:nvSpPr>
          <p:cNvPr id="4131" name="Line 53"/>
          <p:cNvSpPr>
            <a:spLocks noChangeShapeType="1"/>
          </p:cNvSpPr>
          <p:nvPr/>
        </p:nvSpPr>
        <p:spPr bwMode="auto">
          <a:xfrm flipV="1">
            <a:off x="1692275" y="2060575"/>
            <a:ext cx="0" cy="433388"/>
          </a:xfrm>
          <a:prstGeom prst="line">
            <a:avLst/>
          </a:prstGeom>
          <a:noFill/>
          <a:ln w="9525">
            <a:solidFill>
              <a:schemeClr val="tx1"/>
            </a:solidFill>
            <a:round/>
            <a:headEnd/>
            <a:tailEnd type="triangle" w="med" len="med"/>
          </a:ln>
        </p:spPr>
        <p:txBody>
          <a:bodyPr/>
          <a:lstStyle/>
          <a:p>
            <a:endParaRPr lang="en-GB" dirty="0"/>
          </a:p>
        </p:txBody>
      </p:sp>
      <p:sp>
        <p:nvSpPr>
          <p:cNvPr id="4132" name="TextBox 39"/>
          <p:cNvSpPr txBox="1">
            <a:spLocks noChangeArrowheads="1"/>
          </p:cNvSpPr>
          <p:nvPr/>
        </p:nvSpPr>
        <p:spPr bwMode="auto">
          <a:xfrm>
            <a:off x="8388350" y="115888"/>
            <a:ext cx="646113" cy="247650"/>
          </a:xfrm>
          <a:prstGeom prst="rect">
            <a:avLst/>
          </a:prstGeom>
          <a:noFill/>
          <a:ln w="9525">
            <a:noFill/>
            <a:miter lim="800000"/>
            <a:headEnd/>
            <a:tailEnd/>
          </a:ln>
        </p:spPr>
        <p:txBody>
          <a:bodyPr wrap="none">
            <a:spAutoFit/>
          </a:bodyPr>
          <a:lstStyle/>
          <a:p>
            <a:r>
              <a:rPr lang="en-GB" sz="1000" dirty="0"/>
              <a:t>Try Line</a:t>
            </a:r>
          </a:p>
        </p:txBody>
      </p:sp>
      <p:sp>
        <p:nvSpPr>
          <p:cNvPr id="4133" name="TextBox 40"/>
          <p:cNvSpPr txBox="1">
            <a:spLocks noChangeArrowheads="1"/>
          </p:cNvSpPr>
          <p:nvPr/>
        </p:nvSpPr>
        <p:spPr bwMode="auto">
          <a:xfrm>
            <a:off x="8388350" y="765175"/>
            <a:ext cx="596900" cy="246063"/>
          </a:xfrm>
          <a:prstGeom prst="rect">
            <a:avLst/>
          </a:prstGeom>
          <a:noFill/>
          <a:ln w="9525">
            <a:noFill/>
            <a:miter lim="800000"/>
            <a:headEnd/>
            <a:tailEnd/>
          </a:ln>
        </p:spPr>
        <p:txBody>
          <a:bodyPr wrap="none">
            <a:spAutoFit/>
          </a:bodyPr>
          <a:lstStyle/>
          <a:p>
            <a:r>
              <a:rPr lang="en-GB" sz="1000" dirty="0"/>
              <a:t>5m line</a:t>
            </a:r>
          </a:p>
        </p:txBody>
      </p:sp>
      <p:sp>
        <p:nvSpPr>
          <p:cNvPr id="4134" name="TextBox 41"/>
          <p:cNvSpPr txBox="1">
            <a:spLocks noChangeArrowheads="1"/>
          </p:cNvSpPr>
          <p:nvPr/>
        </p:nvSpPr>
        <p:spPr bwMode="auto">
          <a:xfrm>
            <a:off x="8388350" y="3429000"/>
            <a:ext cx="666750" cy="246063"/>
          </a:xfrm>
          <a:prstGeom prst="rect">
            <a:avLst/>
          </a:prstGeom>
          <a:noFill/>
          <a:ln w="9525">
            <a:noFill/>
            <a:miter lim="800000"/>
            <a:headEnd/>
            <a:tailEnd/>
          </a:ln>
        </p:spPr>
        <p:txBody>
          <a:bodyPr wrap="none">
            <a:spAutoFit/>
          </a:bodyPr>
          <a:lstStyle/>
          <a:p>
            <a:r>
              <a:rPr lang="en-GB" sz="1000" dirty="0"/>
              <a:t>10m line</a:t>
            </a:r>
          </a:p>
        </p:txBody>
      </p:sp>
      <p:sp>
        <p:nvSpPr>
          <p:cNvPr id="4135" name="TextBox 42"/>
          <p:cNvSpPr txBox="1">
            <a:spLocks noChangeArrowheads="1"/>
          </p:cNvSpPr>
          <p:nvPr/>
        </p:nvSpPr>
        <p:spPr bwMode="auto">
          <a:xfrm>
            <a:off x="8388350" y="4797425"/>
            <a:ext cx="674688" cy="246063"/>
          </a:xfrm>
          <a:prstGeom prst="rect">
            <a:avLst/>
          </a:prstGeom>
          <a:noFill/>
          <a:ln w="9525">
            <a:noFill/>
            <a:miter lim="800000"/>
            <a:headEnd/>
            <a:tailEnd/>
          </a:ln>
        </p:spPr>
        <p:txBody>
          <a:bodyPr wrap="none">
            <a:spAutoFit/>
          </a:bodyPr>
          <a:lstStyle/>
          <a:p>
            <a:r>
              <a:rPr lang="en-GB" sz="1000" dirty="0"/>
              <a:t>Half way</a:t>
            </a:r>
          </a:p>
        </p:txBody>
      </p:sp>
      <p:sp>
        <p:nvSpPr>
          <p:cNvPr id="4136" name="TextBox 43"/>
          <p:cNvSpPr txBox="1">
            <a:spLocks noChangeArrowheads="1"/>
          </p:cNvSpPr>
          <p:nvPr/>
        </p:nvSpPr>
        <p:spPr bwMode="auto">
          <a:xfrm rot="-5400000">
            <a:off x="88106" y="1720057"/>
            <a:ext cx="2155825" cy="246062"/>
          </a:xfrm>
          <a:prstGeom prst="rect">
            <a:avLst/>
          </a:prstGeom>
          <a:noFill/>
          <a:ln w="9525">
            <a:noFill/>
            <a:miter lim="800000"/>
            <a:headEnd/>
            <a:tailEnd/>
          </a:ln>
        </p:spPr>
        <p:txBody>
          <a:bodyPr>
            <a:spAutoFit/>
          </a:bodyPr>
          <a:lstStyle/>
          <a:p>
            <a:r>
              <a:rPr lang="en-GB" sz="1000" b="1" dirty="0"/>
              <a:t>Green Zone – line Attack area</a:t>
            </a:r>
          </a:p>
        </p:txBody>
      </p:sp>
      <p:sp>
        <p:nvSpPr>
          <p:cNvPr id="4137" name="TextBox 44"/>
          <p:cNvSpPr txBox="1">
            <a:spLocks noChangeArrowheads="1"/>
          </p:cNvSpPr>
          <p:nvPr/>
        </p:nvSpPr>
        <p:spPr bwMode="auto">
          <a:xfrm rot="-5400000">
            <a:off x="-161131" y="4561682"/>
            <a:ext cx="2376487" cy="400050"/>
          </a:xfrm>
          <a:prstGeom prst="rect">
            <a:avLst/>
          </a:prstGeom>
          <a:noFill/>
          <a:ln w="9525">
            <a:noFill/>
            <a:miter lim="800000"/>
            <a:headEnd/>
            <a:tailEnd/>
          </a:ln>
        </p:spPr>
        <p:txBody>
          <a:bodyPr>
            <a:spAutoFit/>
          </a:bodyPr>
          <a:lstStyle/>
          <a:p>
            <a:r>
              <a:rPr lang="en-GB" sz="1000" b="1" dirty="0"/>
              <a:t>Amber Zone – start thinking and preparing for line attack</a:t>
            </a:r>
          </a:p>
        </p:txBody>
      </p:sp>
      <p:sp>
        <p:nvSpPr>
          <p:cNvPr id="4138" name="Slide Number Placeholder 45"/>
          <p:cNvSpPr>
            <a:spLocks noGrp="1"/>
          </p:cNvSpPr>
          <p:nvPr>
            <p:ph type="sldNum" sz="quarter" idx="12"/>
          </p:nvPr>
        </p:nvSpPr>
        <p:spPr>
          <a:xfrm>
            <a:off x="6553200" y="6381750"/>
            <a:ext cx="2133600" cy="339725"/>
          </a:xfrm>
          <a:noFill/>
        </p:spPr>
        <p:txBody>
          <a:bodyPr/>
          <a:lstStyle/>
          <a:p>
            <a:fld id="{C4972D73-431E-40FB-92D1-6E9DCC79757E}" type="slidenum">
              <a:rPr lang="en-GB" sz="1000" b="1" smtClean="0"/>
              <a:pPr/>
              <a:t>19</a:t>
            </a:fld>
            <a:endParaRPr lang="en-GB" sz="1000" b="1" dirty="0" smtClean="0"/>
          </a:p>
        </p:txBody>
      </p:sp>
      <p:sp>
        <p:nvSpPr>
          <p:cNvPr id="4139" name="Footer Placeholder 46"/>
          <p:cNvSpPr>
            <a:spLocks noGrp="1"/>
          </p:cNvSpPr>
          <p:nvPr>
            <p:ph type="ftr" sz="quarter" idx="11"/>
          </p:nvPr>
        </p:nvSpPr>
        <p:spPr>
          <a:xfrm>
            <a:off x="3124200" y="6381750"/>
            <a:ext cx="2895600" cy="339725"/>
          </a:xfrm>
          <a:noFill/>
        </p:spPr>
        <p:txBody>
          <a:bodyPr/>
          <a:lstStyle/>
          <a:p>
            <a:r>
              <a:rPr lang="en-GB" sz="1000" b="1" dirty="0"/>
              <a:t>Line Attack - </a:t>
            </a:r>
            <a:r>
              <a:rPr lang="en-GB" sz="1000" b="1" dirty="0" smtClean="0"/>
              <a:t>Sliders</a:t>
            </a:r>
            <a:endParaRPr lang="en-GB" sz="1000" b="1" dirty="0"/>
          </a:p>
        </p:txBody>
      </p:sp>
      <p:sp>
        <p:nvSpPr>
          <p:cNvPr id="50" name="Rectangle 35"/>
          <p:cNvSpPr>
            <a:spLocks noChangeArrowheads="1"/>
          </p:cNvSpPr>
          <p:nvPr/>
        </p:nvSpPr>
        <p:spPr bwMode="auto">
          <a:xfrm>
            <a:off x="5652120" y="3573016"/>
            <a:ext cx="1296988" cy="400110"/>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smtClean="0"/>
              <a:t>RL getting ready to be half</a:t>
            </a:r>
            <a:endParaRPr lang="en-GB" sz="1000" dirty="0"/>
          </a:p>
        </p:txBody>
      </p:sp>
      <p:sp>
        <p:nvSpPr>
          <p:cNvPr id="51" name="Line 50"/>
          <p:cNvSpPr>
            <a:spLocks noChangeShapeType="1"/>
          </p:cNvSpPr>
          <p:nvPr/>
        </p:nvSpPr>
        <p:spPr bwMode="auto">
          <a:xfrm>
            <a:off x="6012160" y="1412776"/>
            <a:ext cx="72008" cy="216024"/>
          </a:xfrm>
          <a:prstGeom prst="line">
            <a:avLst/>
          </a:prstGeom>
          <a:noFill/>
          <a:ln w="9525">
            <a:solidFill>
              <a:schemeClr val="tx1"/>
            </a:solidFill>
            <a:round/>
            <a:headEnd/>
            <a:tailEnd type="triangle" w="med" len="med"/>
          </a:ln>
        </p:spPr>
        <p:txBody>
          <a:bodyPr/>
          <a:lstStyle/>
          <a:p>
            <a:endParaRPr lang="en-GB" dirty="0"/>
          </a:p>
        </p:txBody>
      </p:sp>
      <p:sp>
        <p:nvSpPr>
          <p:cNvPr id="52" name="Line 50"/>
          <p:cNvSpPr>
            <a:spLocks noChangeShapeType="1"/>
          </p:cNvSpPr>
          <p:nvPr/>
        </p:nvSpPr>
        <p:spPr bwMode="auto">
          <a:xfrm>
            <a:off x="6732240" y="1412776"/>
            <a:ext cx="72008" cy="288032"/>
          </a:xfrm>
          <a:prstGeom prst="line">
            <a:avLst/>
          </a:prstGeom>
          <a:noFill/>
          <a:ln w="9525">
            <a:solidFill>
              <a:schemeClr val="tx1"/>
            </a:solidFill>
            <a:round/>
            <a:headEnd/>
            <a:tailEnd type="triangle" w="med" len="med"/>
          </a:ln>
        </p:spPr>
        <p:txBody>
          <a:bodyPr/>
          <a:lstStyle/>
          <a:p>
            <a:endParaRPr lang="en-GB" dirty="0"/>
          </a:p>
        </p:txBody>
      </p:sp>
      <p:sp>
        <p:nvSpPr>
          <p:cNvPr id="47" name="Line 50"/>
          <p:cNvSpPr>
            <a:spLocks noChangeShapeType="1"/>
          </p:cNvSpPr>
          <p:nvPr/>
        </p:nvSpPr>
        <p:spPr bwMode="auto">
          <a:xfrm flipH="1">
            <a:off x="3131840" y="2060848"/>
            <a:ext cx="144016" cy="504056"/>
          </a:xfrm>
          <a:prstGeom prst="line">
            <a:avLst/>
          </a:prstGeom>
          <a:noFill/>
          <a:ln w="9525">
            <a:solidFill>
              <a:schemeClr val="tx1"/>
            </a:solidFill>
            <a:round/>
            <a:headEnd/>
            <a:tailEnd type="triangle" w="med" len="med"/>
          </a:ln>
        </p:spPr>
        <p:txBody>
          <a:bodyPr/>
          <a:lstStyle/>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5292080" y="1888368"/>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Arial" pitchFamily="34" charset="0"/>
                <a:cs typeface="Arial" pitchFamily="34" charset="0"/>
              </a:rPr>
              <a:t>X</a:t>
            </a:r>
            <a:endParaRPr lang="en-GB" sz="1200" dirty="0">
              <a:latin typeface="Arial" pitchFamily="34" charset="0"/>
              <a:cs typeface="Arial" pitchFamily="34" charset="0"/>
            </a:endParaRPr>
          </a:p>
        </p:txBody>
      </p:sp>
      <p:sp>
        <p:nvSpPr>
          <p:cNvPr id="4" name="TextBox 3"/>
          <p:cNvSpPr txBox="1"/>
          <p:nvPr/>
        </p:nvSpPr>
        <p:spPr>
          <a:xfrm>
            <a:off x="1259632" y="1412776"/>
            <a:ext cx="780983" cy="276999"/>
          </a:xfrm>
          <a:prstGeom prst="rect">
            <a:avLst/>
          </a:prstGeom>
          <a:noFill/>
        </p:spPr>
        <p:txBody>
          <a:bodyPr wrap="none" rtlCol="0">
            <a:spAutoFit/>
          </a:bodyPr>
          <a:lstStyle/>
          <a:p>
            <a:r>
              <a:rPr lang="en-GB" sz="1200" b="1" dirty="0" smtClean="0">
                <a:latin typeface="Arial" pitchFamily="34" charset="0"/>
                <a:cs typeface="Arial" pitchFamily="34" charset="0"/>
              </a:rPr>
              <a:t>Players:</a:t>
            </a:r>
            <a:endParaRPr lang="en-GB" sz="1200" b="1" dirty="0">
              <a:latin typeface="Arial" pitchFamily="34" charset="0"/>
              <a:cs typeface="Arial" pitchFamily="34" charset="0"/>
            </a:endParaRPr>
          </a:p>
        </p:txBody>
      </p:sp>
      <p:sp>
        <p:nvSpPr>
          <p:cNvPr id="5" name="TextBox 4"/>
          <p:cNvSpPr txBox="1"/>
          <p:nvPr/>
        </p:nvSpPr>
        <p:spPr>
          <a:xfrm>
            <a:off x="1331640" y="1819424"/>
            <a:ext cx="1800200" cy="276999"/>
          </a:xfrm>
          <a:prstGeom prst="rect">
            <a:avLst/>
          </a:prstGeom>
          <a:noFill/>
        </p:spPr>
        <p:txBody>
          <a:bodyPr wrap="square" rtlCol="0">
            <a:spAutoFit/>
          </a:bodyPr>
          <a:lstStyle/>
          <a:p>
            <a:r>
              <a:rPr lang="en-GB" sz="1200" dirty="0" smtClean="0">
                <a:latin typeface="Arial" pitchFamily="34" charset="0"/>
                <a:cs typeface="Arial" pitchFamily="34" charset="0"/>
              </a:rPr>
              <a:t>X   Attackers</a:t>
            </a:r>
            <a:endParaRPr lang="en-GB" sz="1200" dirty="0">
              <a:latin typeface="Arial" pitchFamily="34" charset="0"/>
              <a:cs typeface="Arial" pitchFamily="34" charset="0"/>
            </a:endParaRPr>
          </a:p>
        </p:txBody>
      </p:sp>
      <p:sp>
        <p:nvSpPr>
          <p:cNvPr id="6" name="TextBox 5"/>
          <p:cNvSpPr txBox="1"/>
          <p:nvPr/>
        </p:nvSpPr>
        <p:spPr>
          <a:xfrm>
            <a:off x="3131840" y="1835532"/>
            <a:ext cx="1800200" cy="276999"/>
          </a:xfrm>
          <a:prstGeom prst="rect">
            <a:avLst/>
          </a:prstGeom>
          <a:noFill/>
        </p:spPr>
        <p:txBody>
          <a:bodyPr wrap="square" rtlCol="0">
            <a:spAutoFit/>
          </a:bodyPr>
          <a:lstStyle/>
          <a:p>
            <a:r>
              <a:rPr lang="en-GB" sz="1200" dirty="0" smtClean="0">
                <a:latin typeface="Arial" pitchFamily="34" charset="0"/>
                <a:cs typeface="Arial" pitchFamily="34" charset="0"/>
              </a:rPr>
              <a:t>Y   Defenders</a:t>
            </a:r>
            <a:endParaRPr lang="en-GB" sz="1200" dirty="0">
              <a:latin typeface="Arial" pitchFamily="34" charset="0"/>
              <a:cs typeface="Arial" pitchFamily="34" charset="0"/>
            </a:endParaRPr>
          </a:p>
        </p:txBody>
      </p:sp>
      <p:sp>
        <p:nvSpPr>
          <p:cNvPr id="7" name="TextBox 6"/>
          <p:cNvSpPr txBox="1"/>
          <p:nvPr/>
        </p:nvSpPr>
        <p:spPr>
          <a:xfrm>
            <a:off x="5580112" y="1835532"/>
            <a:ext cx="2592288" cy="276999"/>
          </a:xfrm>
          <a:prstGeom prst="rect">
            <a:avLst/>
          </a:prstGeom>
          <a:noFill/>
        </p:spPr>
        <p:txBody>
          <a:bodyPr wrap="square" rtlCol="0">
            <a:spAutoFit/>
          </a:bodyPr>
          <a:lstStyle/>
          <a:p>
            <a:r>
              <a:rPr lang="en-GB" sz="1200" dirty="0" smtClean="0">
                <a:latin typeface="Arial" pitchFamily="34" charset="0"/>
                <a:cs typeface="Arial" pitchFamily="34" charset="0"/>
              </a:rPr>
              <a:t>Player in Possession</a:t>
            </a:r>
            <a:endParaRPr lang="en-GB" sz="1200" dirty="0">
              <a:latin typeface="Arial" pitchFamily="34" charset="0"/>
              <a:cs typeface="Arial" pitchFamily="34" charset="0"/>
            </a:endParaRPr>
          </a:p>
        </p:txBody>
      </p:sp>
      <p:sp>
        <p:nvSpPr>
          <p:cNvPr id="9" name="TextBox 8"/>
          <p:cNvSpPr txBox="1"/>
          <p:nvPr/>
        </p:nvSpPr>
        <p:spPr>
          <a:xfrm>
            <a:off x="1259632" y="2420888"/>
            <a:ext cx="2568332" cy="276999"/>
          </a:xfrm>
          <a:prstGeom prst="rect">
            <a:avLst/>
          </a:prstGeom>
          <a:noFill/>
        </p:spPr>
        <p:txBody>
          <a:bodyPr wrap="none" rtlCol="0">
            <a:spAutoFit/>
          </a:bodyPr>
          <a:lstStyle/>
          <a:p>
            <a:r>
              <a:rPr lang="en-GB" sz="1200" b="1" dirty="0" smtClean="0">
                <a:latin typeface="Arial" pitchFamily="34" charset="0"/>
                <a:cs typeface="Arial" pitchFamily="34" charset="0"/>
              </a:rPr>
              <a:t>Direction of players movements:</a:t>
            </a:r>
            <a:endParaRPr lang="en-GB" sz="1200" b="1" dirty="0">
              <a:latin typeface="Arial" pitchFamily="34" charset="0"/>
              <a:cs typeface="Arial" pitchFamily="34" charset="0"/>
            </a:endParaRPr>
          </a:p>
        </p:txBody>
      </p:sp>
      <p:cxnSp>
        <p:nvCxnSpPr>
          <p:cNvPr id="11" name="Straight Arrow Connector 10"/>
          <p:cNvCxnSpPr/>
          <p:nvPr/>
        </p:nvCxnSpPr>
        <p:spPr>
          <a:xfrm>
            <a:off x="1626054" y="3036302"/>
            <a:ext cx="86409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26054" y="3396342"/>
            <a:ext cx="864096"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626054" y="3828390"/>
            <a:ext cx="864096" cy="0"/>
          </a:xfrm>
          <a:prstGeom prst="straightConnector1">
            <a:avLst/>
          </a:prstGeom>
          <a:ln>
            <a:solidFill>
              <a:schemeClr val="tx1"/>
            </a:solidFill>
            <a:prstDash val="lgDashDotDot"/>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348908" y="2852936"/>
            <a:ext cx="330540" cy="276999"/>
          </a:xfrm>
          <a:prstGeom prst="rect">
            <a:avLst/>
          </a:prstGeom>
          <a:noFill/>
        </p:spPr>
        <p:txBody>
          <a:bodyPr wrap="none" rtlCol="0">
            <a:spAutoFit/>
          </a:bodyPr>
          <a:lstStyle/>
          <a:p>
            <a:r>
              <a:rPr lang="en-GB" sz="1200" dirty="0" smtClean="0">
                <a:latin typeface="Arial" pitchFamily="34" charset="0"/>
                <a:cs typeface="Arial" pitchFamily="34" charset="0"/>
              </a:rPr>
              <a:t>X </a:t>
            </a:r>
            <a:endParaRPr lang="en-GB" sz="1200" dirty="0">
              <a:latin typeface="Arial" pitchFamily="34" charset="0"/>
              <a:cs typeface="Arial" pitchFamily="34" charset="0"/>
            </a:endParaRPr>
          </a:p>
        </p:txBody>
      </p:sp>
      <p:sp>
        <p:nvSpPr>
          <p:cNvPr id="15" name="TextBox 14"/>
          <p:cNvSpPr txBox="1"/>
          <p:nvPr/>
        </p:nvSpPr>
        <p:spPr>
          <a:xfrm>
            <a:off x="1340272" y="3234748"/>
            <a:ext cx="330540" cy="276999"/>
          </a:xfrm>
          <a:prstGeom prst="rect">
            <a:avLst/>
          </a:prstGeom>
          <a:noFill/>
        </p:spPr>
        <p:txBody>
          <a:bodyPr wrap="none" rtlCol="0">
            <a:spAutoFit/>
          </a:bodyPr>
          <a:lstStyle/>
          <a:p>
            <a:r>
              <a:rPr lang="en-GB" sz="1200" dirty="0" smtClean="0">
                <a:latin typeface="Arial" pitchFamily="34" charset="0"/>
                <a:cs typeface="Arial" pitchFamily="34" charset="0"/>
              </a:rPr>
              <a:t>X </a:t>
            </a:r>
            <a:endParaRPr lang="en-GB" sz="1200" dirty="0">
              <a:latin typeface="Arial" pitchFamily="34" charset="0"/>
              <a:cs typeface="Arial" pitchFamily="34" charset="0"/>
            </a:endParaRPr>
          </a:p>
        </p:txBody>
      </p:sp>
      <p:sp>
        <p:nvSpPr>
          <p:cNvPr id="16" name="TextBox 15"/>
          <p:cNvSpPr txBox="1"/>
          <p:nvPr/>
        </p:nvSpPr>
        <p:spPr>
          <a:xfrm>
            <a:off x="1340272" y="3645024"/>
            <a:ext cx="330540" cy="276999"/>
          </a:xfrm>
          <a:prstGeom prst="rect">
            <a:avLst/>
          </a:prstGeom>
          <a:noFill/>
        </p:spPr>
        <p:txBody>
          <a:bodyPr wrap="none" rtlCol="0">
            <a:spAutoFit/>
          </a:bodyPr>
          <a:lstStyle/>
          <a:p>
            <a:r>
              <a:rPr lang="en-GB" sz="1200" dirty="0" smtClean="0">
                <a:latin typeface="Arial" pitchFamily="34" charset="0"/>
                <a:cs typeface="Arial" pitchFamily="34" charset="0"/>
              </a:rPr>
              <a:t>X </a:t>
            </a:r>
            <a:endParaRPr lang="en-GB" sz="1200" dirty="0">
              <a:latin typeface="Arial" pitchFamily="34" charset="0"/>
              <a:cs typeface="Arial" pitchFamily="34" charset="0"/>
            </a:endParaRPr>
          </a:p>
        </p:txBody>
      </p:sp>
      <p:sp>
        <p:nvSpPr>
          <p:cNvPr id="17" name="TextBox 16"/>
          <p:cNvSpPr txBox="1"/>
          <p:nvPr/>
        </p:nvSpPr>
        <p:spPr>
          <a:xfrm>
            <a:off x="2612394" y="2852936"/>
            <a:ext cx="739305" cy="276999"/>
          </a:xfrm>
          <a:prstGeom prst="rect">
            <a:avLst/>
          </a:prstGeom>
          <a:noFill/>
        </p:spPr>
        <p:txBody>
          <a:bodyPr wrap="none" rtlCol="0">
            <a:spAutoFit/>
          </a:bodyPr>
          <a:lstStyle/>
          <a:p>
            <a:r>
              <a:rPr lang="en-GB" sz="1200" dirty="0">
                <a:latin typeface="Arial" pitchFamily="34" charset="0"/>
                <a:cs typeface="Arial" pitchFamily="34" charset="0"/>
              </a:rPr>
              <a:t>f</a:t>
            </a:r>
            <a:r>
              <a:rPr lang="en-GB" sz="1200" dirty="0" smtClean="0">
                <a:latin typeface="Arial" pitchFamily="34" charset="0"/>
                <a:cs typeface="Arial" pitchFamily="34" charset="0"/>
              </a:rPr>
              <a:t>orward </a:t>
            </a:r>
            <a:endParaRPr lang="en-GB" sz="1200" dirty="0">
              <a:latin typeface="Arial" pitchFamily="34" charset="0"/>
              <a:cs typeface="Arial" pitchFamily="34" charset="0"/>
            </a:endParaRPr>
          </a:p>
        </p:txBody>
      </p:sp>
      <p:sp>
        <p:nvSpPr>
          <p:cNvPr id="18" name="TextBox 17"/>
          <p:cNvSpPr txBox="1"/>
          <p:nvPr/>
        </p:nvSpPr>
        <p:spPr>
          <a:xfrm>
            <a:off x="2601508" y="3208782"/>
            <a:ext cx="840295" cy="276999"/>
          </a:xfrm>
          <a:prstGeom prst="rect">
            <a:avLst/>
          </a:prstGeom>
          <a:noFill/>
        </p:spPr>
        <p:txBody>
          <a:bodyPr wrap="none" rtlCol="0">
            <a:spAutoFit/>
          </a:bodyPr>
          <a:lstStyle/>
          <a:p>
            <a:r>
              <a:rPr lang="en-GB" sz="1200" dirty="0" smtClean="0">
                <a:latin typeface="Arial" pitchFamily="34" charset="0"/>
                <a:cs typeface="Arial" pitchFamily="34" charset="0"/>
              </a:rPr>
              <a:t>backward</a:t>
            </a:r>
            <a:endParaRPr lang="en-GB" sz="1200" dirty="0">
              <a:latin typeface="Arial" pitchFamily="34" charset="0"/>
              <a:cs typeface="Arial" pitchFamily="34" charset="0"/>
            </a:endParaRPr>
          </a:p>
        </p:txBody>
      </p:sp>
      <p:sp>
        <p:nvSpPr>
          <p:cNvPr id="19" name="TextBox 18"/>
          <p:cNvSpPr txBox="1"/>
          <p:nvPr/>
        </p:nvSpPr>
        <p:spPr>
          <a:xfrm>
            <a:off x="2634166" y="3608172"/>
            <a:ext cx="601447" cy="276999"/>
          </a:xfrm>
          <a:prstGeom prst="rect">
            <a:avLst/>
          </a:prstGeom>
          <a:noFill/>
        </p:spPr>
        <p:txBody>
          <a:bodyPr wrap="none" rtlCol="0">
            <a:spAutoFit/>
          </a:bodyPr>
          <a:lstStyle/>
          <a:p>
            <a:r>
              <a:rPr lang="en-GB" sz="1200" dirty="0" smtClean="0">
                <a:latin typeface="Arial" pitchFamily="34" charset="0"/>
                <a:cs typeface="Arial" pitchFamily="34" charset="0"/>
              </a:rPr>
              <a:t>lateral</a:t>
            </a:r>
            <a:endParaRPr lang="en-GB" sz="1200" dirty="0">
              <a:latin typeface="Arial" pitchFamily="34" charset="0"/>
              <a:cs typeface="Arial" pitchFamily="34" charset="0"/>
            </a:endParaRPr>
          </a:p>
        </p:txBody>
      </p:sp>
      <p:cxnSp>
        <p:nvCxnSpPr>
          <p:cNvPr id="20" name="Straight Arrow Connector 19"/>
          <p:cNvCxnSpPr/>
          <p:nvPr/>
        </p:nvCxnSpPr>
        <p:spPr>
          <a:xfrm>
            <a:off x="2123728" y="4365104"/>
            <a:ext cx="864096"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331640" y="4201343"/>
            <a:ext cx="638316" cy="276999"/>
          </a:xfrm>
          <a:prstGeom prst="rect">
            <a:avLst/>
          </a:prstGeom>
          <a:noFill/>
        </p:spPr>
        <p:txBody>
          <a:bodyPr wrap="none" rtlCol="0">
            <a:spAutoFit/>
          </a:bodyPr>
          <a:lstStyle/>
          <a:p>
            <a:r>
              <a:rPr lang="en-GB" sz="1200" b="1" dirty="0" smtClean="0">
                <a:latin typeface="Arial" pitchFamily="34" charset="0"/>
                <a:cs typeface="Arial" pitchFamily="34" charset="0"/>
              </a:rPr>
              <a:t>Lines:</a:t>
            </a:r>
            <a:endParaRPr lang="en-GB" sz="1200" b="1" dirty="0">
              <a:latin typeface="Arial" pitchFamily="34" charset="0"/>
              <a:cs typeface="Arial" pitchFamily="34" charset="0"/>
            </a:endParaRPr>
          </a:p>
        </p:txBody>
      </p:sp>
      <p:sp>
        <p:nvSpPr>
          <p:cNvPr id="22" name="TextBox 21"/>
          <p:cNvSpPr txBox="1"/>
          <p:nvPr/>
        </p:nvSpPr>
        <p:spPr>
          <a:xfrm>
            <a:off x="1331640" y="4725144"/>
            <a:ext cx="705642" cy="276999"/>
          </a:xfrm>
          <a:prstGeom prst="rect">
            <a:avLst/>
          </a:prstGeom>
          <a:noFill/>
        </p:spPr>
        <p:txBody>
          <a:bodyPr wrap="none" rtlCol="0">
            <a:spAutoFit/>
          </a:bodyPr>
          <a:lstStyle/>
          <a:p>
            <a:r>
              <a:rPr lang="en-GB" sz="1200" b="1" dirty="0" smtClean="0">
                <a:latin typeface="Arial" pitchFamily="34" charset="0"/>
                <a:cs typeface="Arial" pitchFamily="34" charset="0"/>
              </a:rPr>
              <a:t>Cones:</a:t>
            </a:r>
            <a:endParaRPr lang="en-GB" sz="1200" b="1" dirty="0">
              <a:latin typeface="Arial" pitchFamily="34" charset="0"/>
              <a:cs typeface="Arial" pitchFamily="34" charset="0"/>
            </a:endParaRPr>
          </a:p>
        </p:txBody>
      </p:sp>
      <p:sp>
        <p:nvSpPr>
          <p:cNvPr id="23" name="Isosceles Triangle 22"/>
          <p:cNvSpPr/>
          <p:nvPr/>
        </p:nvSpPr>
        <p:spPr>
          <a:xfrm>
            <a:off x="2267744" y="4725144"/>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Arial" pitchFamily="34" charset="0"/>
              <a:cs typeface="Arial" pitchFamily="34" charset="0"/>
            </a:endParaRPr>
          </a:p>
        </p:txBody>
      </p:sp>
      <p:sp>
        <p:nvSpPr>
          <p:cNvPr id="24" name="TextBox 23"/>
          <p:cNvSpPr txBox="1"/>
          <p:nvPr/>
        </p:nvSpPr>
        <p:spPr>
          <a:xfrm>
            <a:off x="1331640" y="5229200"/>
            <a:ext cx="1768433" cy="276999"/>
          </a:xfrm>
          <a:prstGeom prst="rect">
            <a:avLst/>
          </a:prstGeom>
          <a:noFill/>
        </p:spPr>
        <p:txBody>
          <a:bodyPr wrap="none" rtlCol="0">
            <a:spAutoFit/>
          </a:bodyPr>
          <a:lstStyle/>
          <a:p>
            <a:r>
              <a:rPr lang="en-GB" sz="1200" b="1" dirty="0" smtClean="0">
                <a:latin typeface="Arial" pitchFamily="34" charset="0"/>
                <a:cs typeface="Arial" pitchFamily="34" charset="0"/>
              </a:rPr>
              <a:t>Movement of the ball:</a:t>
            </a:r>
            <a:endParaRPr lang="en-GB" sz="1200" b="1" dirty="0">
              <a:latin typeface="Arial" pitchFamily="34" charset="0"/>
              <a:cs typeface="Arial" pitchFamily="34" charset="0"/>
            </a:endParaRPr>
          </a:p>
        </p:txBody>
      </p:sp>
      <p:sp>
        <p:nvSpPr>
          <p:cNvPr id="25" name="Oval 24"/>
          <p:cNvSpPr/>
          <p:nvPr/>
        </p:nvSpPr>
        <p:spPr>
          <a:xfrm>
            <a:off x="3203848" y="5229200"/>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Arial" pitchFamily="34" charset="0"/>
                <a:cs typeface="Arial" pitchFamily="34" charset="0"/>
              </a:rPr>
              <a:t>X</a:t>
            </a:r>
            <a:endParaRPr lang="en-GB" sz="1200" dirty="0">
              <a:latin typeface="Arial" pitchFamily="34" charset="0"/>
              <a:cs typeface="Arial" pitchFamily="34" charset="0"/>
            </a:endParaRPr>
          </a:p>
        </p:txBody>
      </p:sp>
      <p:cxnSp>
        <p:nvCxnSpPr>
          <p:cNvPr id="29" name="Straight Arrow Connector 28"/>
          <p:cNvCxnSpPr/>
          <p:nvPr/>
        </p:nvCxnSpPr>
        <p:spPr>
          <a:xfrm>
            <a:off x="3419872" y="5340558"/>
            <a:ext cx="792088"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3635896" y="5301208"/>
            <a:ext cx="216024"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latin typeface="Arial" pitchFamily="34" charset="0"/>
                <a:cs typeface="Arial" pitchFamily="34" charset="0"/>
              </a:rPr>
              <a:t> </a:t>
            </a:r>
            <a:endParaRPr lang="en-GB" sz="1200" dirty="0">
              <a:latin typeface="Arial" pitchFamily="34" charset="0"/>
              <a:cs typeface="Arial" pitchFamily="34" charset="0"/>
            </a:endParaRPr>
          </a:p>
        </p:txBody>
      </p:sp>
      <p:sp>
        <p:nvSpPr>
          <p:cNvPr id="31" name="TextBox 30"/>
          <p:cNvSpPr txBox="1"/>
          <p:nvPr/>
        </p:nvSpPr>
        <p:spPr>
          <a:xfrm>
            <a:off x="2843808" y="548680"/>
            <a:ext cx="3659976" cy="369332"/>
          </a:xfrm>
          <a:prstGeom prst="rect">
            <a:avLst/>
          </a:prstGeom>
          <a:noFill/>
        </p:spPr>
        <p:txBody>
          <a:bodyPr wrap="none" rtlCol="0">
            <a:spAutoFit/>
          </a:bodyPr>
          <a:lstStyle/>
          <a:p>
            <a:r>
              <a:rPr lang="en-GB" u="sng" dirty="0" smtClean="0">
                <a:latin typeface="Arial" pitchFamily="34" charset="0"/>
                <a:cs typeface="Arial" pitchFamily="34" charset="0"/>
              </a:rPr>
              <a:t>Key to symbols used for diagrams</a:t>
            </a:r>
            <a:endParaRPr lang="en-GB"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1258888" y="3500438"/>
            <a:ext cx="7129462" cy="2881312"/>
          </a:xfrm>
          <a:prstGeom prst="rect">
            <a:avLst/>
          </a:prstGeom>
          <a:solidFill>
            <a:srgbClr val="FFCC66">
              <a:alpha val="72157"/>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8" name="Rectangle 37"/>
          <p:cNvSpPr/>
          <p:nvPr/>
        </p:nvSpPr>
        <p:spPr>
          <a:xfrm>
            <a:off x="1259632" y="260648"/>
            <a:ext cx="7129462" cy="3240088"/>
          </a:xfrm>
          <a:prstGeom prst="rect">
            <a:avLst/>
          </a:prstGeom>
          <a:solidFill>
            <a:srgbClr val="74C866">
              <a:alpha val="74118"/>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4100" name="Line 2"/>
          <p:cNvSpPr>
            <a:spLocks noChangeShapeType="1"/>
          </p:cNvSpPr>
          <p:nvPr/>
        </p:nvSpPr>
        <p:spPr bwMode="auto">
          <a:xfrm>
            <a:off x="1258888" y="115888"/>
            <a:ext cx="0" cy="6481762"/>
          </a:xfrm>
          <a:prstGeom prst="line">
            <a:avLst/>
          </a:prstGeom>
          <a:noFill/>
          <a:ln w="9525">
            <a:solidFill>
              <a:schemeClr val="tx1"/>
            </a:solidFill>
            <a:round/>
            <a:headEnd/>
            <a:tailEnd/>
          </a:ln>
        </p:spPr>
        <p:txBody>
          <a:bodyPr/>
          <a:lstStyle/>
          <a:p>
            <a:endParaRPr lang="en-GB" dirty="0"/>
          </a:p>
        </p:txBody>
      </p:sp>
      <p:sp>
        <p:nvSpPr>
          <p:cNvPr id="4101" name="Line 3"/>
          <p:cNvSpPr>
            <a:spLocks noChangeShapeType="1"/>
          </p:cNvSpPr>
          <p:nvPr/>
        </p:nvSpPr>
        <p:spPr bwMode="auto">
          <a:xfrm>
            <a:off x="1258888" y="260350"/>
            <a:ext cx="7129462" cy="0"/>
          </a:xfrm>
          <a:prstGeom prst="line">
            <a:avLst/>
          </a:prstGeom>
          <a:noFill/>
          <a:ln w="9525">
            <a:solidFill>
              <a:schemeClr val="tx1"/>
            </a:solidFill>
            <a:round/>
            <a:headEnd/>
            <a:tailEnd/>
          </a:ln>
        </p:spPr>
        <p:txBody>
          <a:bodyPr/>
          <a:lstStyle/>
          <a:p>
            <a:endParaRPr lang="en-GB" dirty="0"/>
          </a:p>
        </p:txBody>
      </p:sp>
      <p:sp>
        <p:nvSpPr>
          <p:cNvPr id="4102" name="Line 4"/>
          <p:cNvSpPr>
            <a:spLocks noChangeShapeType="1"/>
          </p:cNvSpPr>
          <p:nvPr/>
        </p:nvSpPr>
        <p:spPr bwMode="auto">
          <a:xfrm>
            <a:off x="1258888" y="6381750"/>
            <a:ext cx="7129462" cy="0"/>
          </a:xfrm>
          <a:prstGeom prst="line">
            <a:avLst/>
          </a:prstGeom>
          <a:noFill/>
          <a:ln w="9525">
            <a:solidFill>
              <a:schemeClr val="tx1"/>
            </a:solidFill>
            <a:prstDash val="dash"/>
            <a:round/>
            <a:headEnd/>
            <a:tailEnd/>
          </a:ln>
        </p:spPr>
        <p:txBody>
          <a:bodyPr/>
          <a:lstStyle/>
          <a:p>
            <a:endParaRPr lang="en-GB" dirty="0"/>
          </a:p>
        </p:txBody>
      </p:sp>
      <p:sp>
        <p:nvSpPr>
          <p:cNvPr id="4103" name="Line 5"/>
          <p:cNvSpPr>
            <a:spLocks noChangeShapeType="1"/>
          </p:cNvSpPr>
          <p:nvPr/>
        </p:nvSpPr>
        <p:spPr bwMode="auto">
          <a:xfrm>
            <a:off x="1258888" y="3500438"/>
            <a:ext cx="7129462" cy="0"/>
          </a:xfrm>
          <a:prstGeom prst="line">
            <a:avLst/>
          </a:prstGeom>
          <a:noFill/>
          <a:ln w="9525">
            <a:solidFill>
              <a:schemeClr val="tx1"/>
            </a:solidFill>
            <a:prstDash val="dash"/>
            <a:round/>
            <a:headEnd/>
            <a:tailEnd/>
          </a:ln>
        </p:spPr>
        <p:txBody>
          <a:bodyPr/>
          <a:lstStyle/>
          <a:p>
            <a:endParaRPr lang="en-GB" dirty="0"/>
          </a:p>
        </p:txBody>
      </p:sp>
      <p:sp>
        <p:nvSpPr>
          <p:cNvPr id="4104" name="Line 6"/>
          <p:cNvSpPr>
            <a:spLocks noChangeShapeType="1"/>
          </p:cNvSpPr>
          <p:nvPr/>
        </p:nvSpPr>
        <p:spPr bwMode="auto">
          <a:xfrm>
            <a:off x="8388350" y="115888"/>
            <a:ext cx="0" cy="6553200"/>
          </a:xfrm>
          <a:prstGeom prst="line">
            <a:avLst/>
          </a:prstGeom>
          <a:noFill/>
          <a:ln w="9525">
            <a:solidFill>
              <a:schemeClr val="tx1"/>
            </a:solidFill>
            <a:round/>
            <a:headEnd/>
            <a:tailEnd/>
          </a:ln>
        </p:spPr>
        <p:txBody>
          <a:bodyPr/>
          <a:lstStyle/>
          <a:p>
            <a:endParaRPr lang="en-GB" dirty="0"/>
          </a:p>
        </p:txBody>
      </p:sp>
      <p:sp>
        <p:nvSpPr>
          <p:cNvPr id="4105" name="Oval 7"/>
          <p:cNvSpPr>
            <a:spLocks noChangeArrowheads="1"/>
          </p:cNvSpPr>
          <p:nvPr/>
        </p:nvSpPr>
        <p:spPr bwMode="auto">
          <a:xfrm>
            <a:off x="1547813" y="2492375"/>
            <a:ext cx="287337" cy="287338"/>
          </a:xfrm>
          <a:prstGeom prst="ellipse">
            <a:avLst/>
          </a:prstGeom>
          <a:solidFill>
            <a:schemeClr val="accent1"/>
          </a:solidFill>
          <a:ln w="9525">
            <a:solidFill>
              <a:schemeClr val="tx1"/>
            </a:solidFill>
            <a:round/>
            <a:headEnd/>
            <a:tailEnd/>
          </a:ln>
        </p:spPr>
        <p:txBody>
          <a:bodyPr wrap="none" anchor="ctr"/>
          <a:lstStyle/>
          <a:p>
            <a:pPr algn="ctr"/>
            <a:r>
              <a:rPr lang="en-GB" sz="1000" dirty="0"/>
              <a:t>LW</a:t>
            </a:r>
          </a:p>
        </p:txBody>
      </p:sp>
      <p:sp>
        <p:nvSpPr>
          <p:cNvPr id="4106" name="Oval 8"/>
          <p:cNvSpPr>
            <a:spLocks noChangeArrowheads="1"/>
          </p:cNvSpPr>
          <p:nvPr/>
        </p:nvSpPr>
        <p:spPr bwMode="auto">
          <a:xfrm>
            <a:off x="3779912" y="3501008"/>
            <a:ext cx="287338" cy="287337"/>
          </a:xfrm>
          <a:prstGeom prst="ellipse">
            <a:avLst/>
          </a:prstGeom>
          <a:solidFill>
            <a:schemeClr val="tx2">
              <a:lumMod val="60000"/>
              <a:lumOff val="40000"/>
            </a:schemeClr>
          </a:solidFill>
          <a:ln w="9525">
            <a:solidFill>
              <a:schemeClr val="tx1"/>
            </a:solidFill>
            <a:round/>
            <a:headEnd/>
            <a:tailEnd/>
          </a:ln>
        </p:spPr>
        <p:txBody>
          <a:bodyPr wrap="none" anchor="ctr"/>
          <a:lstStyle/>
          <a:p>
            <a:pPr algn="ctr"/>
            <a:r>
              <a:rPr lang="en-GB" sz="1000" dirty="0"/>
              <a:t>LM</a:t>
            </a:r>
          </a:p>
        </p:txBody>
      </p:sp>
      <p:sp>
        <p:nvSpPr>
          <p:cNvPr id="4107" name="Oval 9"/>
          <p:cNvSpPr>
            <a:spLocks noChangeArrowheads="1"/>
          </p:cNvSpPr>
          <p:nvPr/>
        </p:nvSpPr>
        <p:spPr bwMode="auto">
          <a:xfrm>
            <a:off x="5940152" y="1412776"/>
            <a:ext cx="287337" cy="287338"/>
          </a:xfrm>
          <a:prstGeom prst="ellipse">
            <a:avLst/>
          </a:prstGeom>
          <a:solidFill>
            <a:schemeClr val="accent1"/>
          </a:solidFill>
          <a:ln w="9525">
            <a:solidFill>
              <a:schemeClr val="tx1"/>
            </a:solidFill>
            <a:round/>
            <a:headEnd/>
            <a:tailEnd/>
          </a:ln>
        </p:spPr>
        <p:txBody>
          <a:bodyPr wrap="none" anchor="ctr"/>
          <a:lstStyle/>
          <a:p>
            <a:pPr algn="ctr"/>
            <a:r>
              <a:rPr lang="en-GB" sz="1000" dirty="0"/>
              <a:t>RM</a:t>
            </a:r>
          </a:p>
        </p:txBody>
      </p:sp>
      <p:sp>
        <p:nvSpPr>
          <p:cNvPr id="4108" name="Oval 10"/>
          <p:cNvSpPr>
            <a:spLocks noChangeArrowheads="1"/>
          </p:cNvSpPr>
          <p:nvPr/>
        </p:nvSpPr>
        <p:spPr bwMode="auto">
          <a:xfrm>
            <a:off x="5796136" y="3284984"/>
            <a:ext cx="287337" cy="287337"/>
          </a:xfrm>
          <a:prstGeom prst="ellipse">
            <a:avLst/>
          </a:prstGeom>
          <a:solidFill>
            <a:schemeClr val="tx2">
              <a:lumMod val="60000"/>
              <a:lumOff val="40000"/>
            </a:schemeClr>
          </a:solidFill>
          <a:ln w="9525">
            <a:solidFill>
              <a:schemeClr val="tx1"/>
            </a:solidFill>
            <a:round/>
            <a:headEnd/>
            <a:tailEnd/>
          </a:ln>
        </p:spPr>
        <p:txBody>
          <a:bodyPr wrap="none" anchor="ctr"/>
          <a:lstStyle/>
          <a:p>
            <a:pPr algn="ctr"/>
            <a:r>
              <a:rPr lang="en-GB" sz="1000" dirty="0"/>
              <a:t>LL</a:t>
            </a:r>
          </a:p>
        </p:txBody>
      </p:sp>
      <p:sp>
        <p:nvSpPr>
          <p:cNvPr id="4109" name="Oval 11"/>
          <p:cNvSpPr>
            <a:spLocks noChangeArrowheads="1"/>
          </p:cNvSpPr>
          <p:nvPr/>
        </p:nvSpPr>
        <p:spPr bwMode="auto">
          <a:xfrm>
            <a:off x="6156176" y="1700808"/>
            <a:ext cx="287338" cy="287338"/>
          </a:xfrm>
          <a:prstGeom prst="ellipse">
            <a:avLst/>
          </a:prstGeom>
          <a:solidFill>
            <a:schemeClr val="bg1"/>
          </a:solidFill>
          <a:ln w="9525">
            <a:solidFill>
              <a:schemeClr val="tx1"/>
            </a:solidFill>
            <a:round/>
            <a:headEnd/>
            <a:tailEnd/>
          </a:ln>
        </p:spPr>
        <p:txBody>
          <a:bodyPr wrap="none" anchor="ctr"/>
          <a:lstStyle/>
          <a:p>
            <a:pPr algn="ctr"/>
            <a:r>
              <a:rPr lang="en-GB" sz="1000" dirty="0"/>
              <a:t>RL</a:t>
            </a:r>
          </a:p>
        </p:txBody>
      </p:sp>
      <p:sp>
        <p:nvSpPr>
          <p:cNvPr id="4110" name="Oval 12"/>
          <p:cNvSpPr>
            <a:spLocks noChangeArrowheads="1"/>
          </p:cNvSpPr>
          <p:nvPr/>
        </p:nvSpPr>
        <p:spPr bwMode="auto">
          <a:xfrm>
            <a:off x="7885113" y="3573463"/>
            <a:ext cx="287337" cy="287337"/>
          </a:xfrm>
          <a:prstGeom prst="ellipse">
            <a:avLst/>
          </a:prstGeom>
          <a:solidFill>
            <a:schemeClr val="accent1"/>
          </a:solidFill>
          <a:ln w="9525">
            <a:solidFill>
              <a:schemeClr val="tx1"/>
            </a:solidFill>
            <a:round/>
            <a:headEnd/>
            <a:tailEnd/>
          </a:ln>
        </p:spPr>
        <p:txBody>
          <a:bodyPr wrap="none" anchor="ctr"/>
          <a:lstStyle/>
          <a:p>
            <a:pPr algn="ctr"/>
            <a:r>
              <a:rPr lang="en-GB" sz="1000" dirty="0"/>
              <a:t>RW</a:t>
            </a:r>
          </a:p>
        </p:txBody>
      </p:sp>
      <p:sp>
        <p:nvSpPr>
          <p:cNvPr id="4111" name="Oval 13"/>
          <p:cNvSpPr>
            <a:spLocks noChangeArrowheads="1"/>
          </p:cNvSpPr>
          <p:nvPr/>
        </p:nvSpPr>
        <p:spPr bwMode="auto">
          <a:xfrm>
            <a:off x="7596188" y="836613"/>
            <a:ext cx="287337"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LW</a:t>
            </a:r>
          </a:p>
        </p:txBody>
      </p:sp>
      <p:sp>
        <p:nvSpPr>
          <p:cNvPr id="4112" name="Oval 14"/>
          <p:cNvSpPr>
            <a:spLocks noChangeArrowheads="1"/>
          </p:cNvSpPr>
          <p:nvPr/>
        </p:nvSpPr>
        <p:spPr bwMode="auto">
          <a:xfrm>
            <a:off x="6228184" y="908720"/>
            <a:ext cx="287338"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LL</a:t>
            </a:r>
          </a:p>
        </p:txBody>
      </p:sp>
      <p:sp>
        <p:nvSpPr>
          <p:cNvPr id="4113" name="Oval 15"/>
          <p:cNvSpPr>
            <a:spLocks noChangeArrowheads="1"/>
          </p:cNvSpPr>
          <p:nvPr/>
        </p:nvSpPr>
        <p:spPr bwMode="auto">
          <a:xfrm>
            <a:off x="5724128" y="1196752"/>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LM</a:t>
            </a:r>
          </a:p>
        </p:txBody>
      </p:sp>
      <p:sp>
        <p:nvSpPr>
          <p:cNvPr id="4114" name="Oval 16"/>
          <p:cNvSpPr>
            <a:spLocks noChangeArrowheads="1"/>
          </p:cNvSpPr>
          <p:nvPr/>
        </p:nvSpPr>
        <p:spPr bwMode="auto">
          <a:xfrm>
            <a:off x="4427984" y="836712"/>
            <a:ext cx="287338"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RM</a:t>
            </a:r>
          </a:p>
        </p:txBody>
      </p:sp>
      <p:sp>
        <p:nvSpPr>
          <p:cNvPr id="4115" name="Oval 17"/>
          <p:cNvSpPr>
            <a:spLocks noChangeArrowheads="1"/>
          </p:cNvSpPr>
          <p:nvPr/>
        </p:nvSpPr>
        <p:spPr bwMode="auto">
          <a:xfrm>
            <a:off x="3635896" y="764704"/>
            <a:ext cx="287337" cy="287338"/>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RL</a:t>
            </a:r>
          </a:p>
        </p:txBody>
      </p:sp>
      <p:sp>
        <p:nvSpPr>
          <p:cNvPr id="4116" name="Oval 18"/>
          <p:cNvSpPr>
            <a:spLocks noChangeArrowheads="1"/>
          </p:cNvSpPr>
          <p:nvPr/>
        </p:nvSpPr>
        <p:spPr bwMode="auto">
          <a:xfrm>
            <a:off x="2051050" y="836613"/>
            <a:ext cx="287338" cy="287337"/>
          </a:xfrm>
          <a:prstGeom prst="ellipse">
            <a:avLst/>
          </a:prstGeom>
          <a:solidFill>
            <a:schemeClr val="tx1"/>
          </a:solidFill>
          <a:ln w="9525">
            <a:solidFill>
              <a:schemeClr val="tx1"/>
            </a:solidFill>
            <a:round/>
            <a:headEnd/>
            <a:tailEnd/>
          </a:ln>
        </p:spPr>
        <p:txBody>
          <a:bodyPr wrap="none" anchor="ctr"/>
          <a:lstStyle/>
          <a:p>
            <a:pPr algn="ctr"/>
            <a:r>
              <a:rPr lang="en-GB" sz="1000" dirty="0">
                <a:solidFill>
                  <a:schemeClr val="bg1"/>
                </a:solidFill>
              </a:rPr>
              <a:t>RW</a:t>
            </a:r>
          </a:p>
        </p:txBody>
      </p:sp>
      <p:grpSp>
        <p:nvGrpSpPr>
          <p:cNvPr id="2" name="Group 19"/>
          <p:cNvGrpSpPr>
            <a:grpSpLocks/>
          </p:cNvGrpSpPr>
          <p:nvPr/>
        </p:nvGrpSpPr>
        <p:grpSpPr bwMode="auto">
          <a:xfrm>
            <a:off x="0" y="1989138"/>
            <a:ext cx="1168400" cy="965200"/>
            <a:chOff x="0" y="436"/>
            <a:chExt cx="736" cy="608"/>
          </a:xfrm>
        </p:grpSpPr>
        <p:sp>
          <p:nvSpPr>
            <p:cNvPr id="4140" name="Line 20"/>
            <p:cNvSpPr>
              <a:spLocks noChangeShapeType="1"/>
            </p:cNvSpPr>
            <p:nvPr/>
          </p:nvSpPr>
          <p:spPr bwMode="auto">
            <a:xfrm>
              <a:off x="158" y="436"/>
              <a:ext cx="363" cy="0"/>
            </a:xfrm>
            <a:prstGeom prst="line">
              <a:avLst/>
            </a:prstGeom>
            <a:noFill/>
            <a:ln w="9525">
              <a:solidFill>
                <a:schemeClr val="tx1"/>
              </a:solidFill>
              <a:round/>
              <a:headEnd/>
              <a:tailEnd type="triangle" w="med" len="med"/>
            </a:ln>
          </p:spPr>
          <p:txBody>
            <a:bodyPr/>
            <a:lstStyle/>
            <a:p>
              <a:endParaRPr lang="en-GB" dirty="0"/>
            </a:p>
          </p:txBody>
        </p:sp>
        <p:sp>
          <p:nvSpPr>
            <p:cNvPr id="4141" name="Line 21"/>
            <p:cNvSpPr>
              <a:spLocks noChangeShapeType="1"/>
            </p:cNvSpPr>
            <p:nvPr/>
          </p:nvSpPr>
          <p:spPr bwMode="auto">
            <a:xfrm>
              <a:off x="158" y="845"/>
              <a:ext cx="363" cy="0"/>
            </a:xfrm>
            <a:prstGeom prst="line">
              <a:avLst/>
            </a:prstGeom>
            <a:noFill/>
            <a:ln w="9525">
              <a:solidFill>
                <a:schemeClr val="tx1"/>
              </a:solidFill>
              <a:prstDash val="dash"/>
              <a:round/>
              <a:headEnd/>
              <a:tailEnd type="triangle" w="med" len="med"/>
            </a:ln>
          </p:spPr>
          <p:txBody>
            <a:bodyPr/>
            <a:lstStyle/>
            <a:p>
              <a:endParaRPr lang="en-GB" dirty="0"/>
            </a:p>
          </p:txBody>
        </p:sp>
        <p:sp>
          <p:nvSpPr>
            <p:cNvPr id="4142" name="Text Box 22"/>
            <p:cNvSpPr txBox="1">
              <a:spLocks noChangeArrowheads="1"/>
            </p:cNvSpPr>
            <p:nvPr/>
          </p:nvSpPr>
          <p:spPr bwMode="auto">
            <a:xfrm>
              <a:off x="0" y="890"/>
              <a:ext cx="643" cy="154"/>
            </a:xfrm>
            <a:prstGeom prst="rect">
              <a:avLst/>
            </a:prstGeom>
            <a:noFill/>
            <a:ln w="9525">
              <a:noFill/>
              <a:miter lim="800000"/>
              <a:headEnd/>
              <a:tailEnd/>
            </a:ln>
          </p:spPr>
          <p:txBody>
            <a:bodyPr wrap="none">
              <a:spAutoFit/>
            </a:bodyPr>
            <a:lstStyle/>
            <a:p>
              <a:r>
                <a:rPr lang="en-GB" sz="1000" dirty="0"/>
                <a:t>Ball Movement</a:t>
              </a:r>
            </a:p>
          </p:txBody>
        </p:sp>
        <p:sp>
          <p:nvSpPr>
            <p:cNvPr id="4143" name="Text Box 23"/>
            <p:cNvSpPr txBox="1">
              <a:spLocks noChangeArrowheads="1"/>
            </p:cNvSpPr>
            <p:nvPr/>
          </p:nvSpPr>
          <p:spPr bwMode="auto">
            <a:xfrm>
              <a:off x="0" y="482"/>
              <a:ext cx="736" cy="154"/>
            </a:xfrm>
            <a:prstGeom prst="rect">
              <a:avLst/>
            </a:prstGeom>
            <a:noFill/>
            <a:ln w="9525">
              <a:noFill/>
              <a:miter lim="800000"/>
              <a:headEnd/>
              <a:tailEnd/>
            </a:ln>
          </p:spPr>
          <p:txBody>
            <a:bodyPr wrap="none">
              <a:spAutoFit/>
            </a:bodyPr>
            <a:lstStyle/>
            <a:p>
              <a:r>
                <a:rPr lang="en-GB" sz="1000" dirty="0"/>
                <a:t>Player Movement</a:t>
              </a:r>
            </a:p>
          </p:txBody>
        </p:sp>
      </p:grpSp>
      <p:sp>
        <p:nvSpPr>
          <p:cNvPr id="4118" name="Line 25"/>
          <p:cNvSpPr>
            <a:spLocks noChangeShapeType="1"/>
          </p:cNvSpPr>
          <p:nvPr/>
        </p:nvSpPr>
        <p:spPr bwMode="auto">
          <a:xfrm>
            <a:off x="1258888" y="908050"/>
            <a:ext cx="7129462" cy="0"/>
          </a:xfrm>
          <a:prstGeom prst="line">
            <a:avLst/>
          </a:prstGeom>
          <a:noFill/>
          <a:ln w="9525">
            <a:solidFill>
              <a:schemeClr val="tx1"/>
            </a:solidFill>
            <a:prstDash val="dash"/>
            <a:round/>
            <a:headEnd/>
            <a:tailEnd/>
          </a:ln>
        </p:spPr>
        <p:txBody>
          <a:bodyPr/>
          <a:lstStyle/>
          <a:p>
            <a:endParaRPr lang="en-GB" dirty="0"/>
          </a:p>
        </p:txBody>
      </p:sp>
      <p:sp>
        <p:nvSpPr>
          <p:cNvPr id="4119" name="Line 26"/>
          <p:cNvSpPr>
            <a:spLocks noChangeShapeType="1"/>
          </p:cNvSpPr>
          <p:nvPr/>
        </p:nvSpPr>
        <p:spPr bwMode="auto">
          <a:xfrm>
            <a:off x="1258888" y="4941888"/>
            <a:ext cx="7129462" cy="0"/>
          </a:xfrm>
          <a:prstGeom prst="line">
            <a:avLst/>
          </a:prstGeom>
          <a:noFill/>
          <a:ln w="9525">
            <a:solidFill>
              <a:schemeClr val="tx1"/>
            </a:solidFill>
            <a:round/>
            <a:headEnd/>
            <a:tailEnd/>
          </a:ln>
        </p:spPr>
        <p:txBody>
          <a:bodyPr/>
          <a:lstStyle/>
          <a:p>
            <a:endParaRPr lang="en-GB" dirty="0"/>
          </a:p>
        </p:txBody>
      </p:sp>
      <p:sp>
        <p:nvSpPr>
          <p:cNvPr id="4120" name="Rectangle 35"/>
          <p:cNvSpPr>
            <a:spLocks noChangeArrowheads="1"/>
          </p:cNvSpPr>
          <p:nvPr/>
        </p:nvSpPr>
        <p:spPr bwMode="auto">
          <a:xfrm>
            <a:off x="5868144" y="3717032"/>
            <a:ext cx="1296988" cy="553998"/>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smtClean="0"/>
              <a:t>LL deep in the pocket running onto the ball.</a:t>
            </a:r>
            <a:endParaRPr lang="en-GB" sz="1000" dirty="0"/>
          </a:p>
        </p:txBody>
      </p:sp>
      <p:sp>
        <p:nvSpPr>
          <p:cNvPr id="4121" name="Line 37"/>
          <p:cNvSpPr>
            <a:spLocks noChangeShapeType="1"/>
          </p:cNvSpPr>
          <p:nvPr/>
        </p:nvSpPr>
        <p:spPr bwMode="auto">
          <a:xfrm flipH="1" flipV="1">
            <a:off x="5220072" y="2852936"/>
            <a:ext cx="576064" cy="504056"/>
          </a:xfrm>
          <a:prstGeom prst="line">
            <a:avLst/>
          </a:prstGeom>
          <a:noFill/>
          <a:ln w="9525">
            <a:solidFill>
              <a:schemeClr val="tx1"/>
            </a:solidFill>
            <a:prstDash val="solid"/>
            <a:round/>
            <a:headEnd/>
            <a:tailEnd type="triangle" w="med" len="med"/>
          </a:ln>
        </p:spPr>
        <p:txBody>
          <a:bodyPr/>
          <a:lstStyle/>
          <a:p>
            <a:endParaRPr lang="en-GB" dirty="0"/>
          </a:p>
        </p:txBody>
      </p:sp>
      <p:sp>
        <p:nvSpPr>
          <p:cNvPr id="4124" name="Line 40"/>
          <p:cNvSpPr>
            <a:spLocks noChangeShapeType="1"/>
          </p:cNvSpPr>
          <p:nvPr/>
        </p:nvSpPr>
        <p:spPr bwMode="auto">
          <a:xfrm flipH="1" flipV="1">
            <a:off x="3779912" y="3068959"/>
            <a:ext cx="72008" cy="432817"/>
          </a:xfrm>
          <a:prstGeom prst="line">
            <a:avLst/>
          </a:prstGeom>
          <a:noFill/>
          <a:ln w="9525">
            <a:solidFill>
              <a:schemeClr val="tx1"/>
            </a:solidFill>
            <a:round/>
            <a:headEnd/>
            <a:tailEnd type="triangle" w="med" len="med"/>
          </a:ln>
        </p:spPr>
        <p:txBody>
          <a:bodyPr/>
          <a:lstStyle/>
          <a:p>
            <a:endParaRPr lang="en-GB" dirty="0"/>
          </a:p>
        </p:txBody>
      </p:sp>
      <p:sp>
        <p:nvSpPr>
          <p:cNvPr id="4125" name="Line 41"/>
          <p:cNvSpPr>
            <a:spLocks noChangeShapeType="1"/>
          </p:cNvSpPr>
          <p:nvPr/>
        </p:nvSpPr>
        <p:spPr bwMode="auto">
          <a:xfrm flipH="1">
            <a:off x="5724128" y="1988840"/>
            <a:ext cx="432048" cy="504056"/>
          </a:xfrm>
          <a:prstGeom prst="line">
            <a:avLst/>
          </a:prstGeom>
          <a:noFill/>
          <a:ln w="9525">
            <a:solidFill>
              <a:schemeClr val="tx1"/>
            </a:solidFill>
            <a:prstDash val="dash"/>
            <a:round/>
            <a:headEnd/>
            <a:tailEnd type="triangle" w="med" len="med"/>
          </a:ln>
        </p:spPr>
        <p:txBody>
          <a:bodyPr/>
          <a:lstStyle/>
          <a:p>
            <a:endParaRPr lang="en-GB" dirty="0"/>
          </a:p>
        </p:txBody>
      </p:sp>
      <p:sp>
        <p:nvSpPr>
          <p:cNvPr id="4126" name="Line 42"/>
          <p:cNvSpPr>
            <a:spLocks noChangeShapeType="1"/>
          </p:cNvSpPr>
          <p:nvPr/>
        </p:nvSpPr>
        <p:spPr bwMode="auto">
          <a:xfrm flipV="1">
            <a:off x="8027988" y="2708275"/>
            <a:ext cx="0" cy="865188"/>
          </a:xfrm>
          <a:prstGeom prst="line">
            <a:avLst/>
          </a:prstGeom>
          <a:noFill/>
          <a:ln w="9525">
            <a:solidFill>
              <a:schemeClr val="tx1"/>
            </a:solidFill>
            <a:round/>
            <a:headEnd/>
            <a:tailEnd type="triangle" w="med" len="med"/>
          </a:ln>
        </p:spPr>
        <p:txBody>
          <a:bodyPr/>
          <a:lstStyle/>
          <a:p>
            <a:endParaRPr lang="en-GB" dirty="0"/>
          </a:p>
        </p:txBody>
      </p:sp>
      <p:sp>
        <p:nvSpPr>
          <p:cNvPr id="4128" name="Line 50"/>
          <p:cNvSpPr>
            <a:spLocks noChangeShapeType="1"/>
          </p:cNvSpPr>
          <p:nvPr/>
        </p:nvSpPr>
        <p:spPr bwMode="auto">
          <a:xfrm flipH="1">
            <a:off x="3635896" y="1124744"/>
            <a:ext cx="72008" cy="216024"/>
          </a:xfrm>
          <a:prstGeom prst="line">
            <a:avLst/>
          </a:prstGeom>
          <a:noFill/>
          <a:ln w="9525">
            <a:solidFill>
              <a:schemeClr val="tx1"/>
            </a:solidFill>
            <a:round/>
            <a:headEnd/>
            <a:tailEnd type="triangle" w="med" len="med"/>
          </a:ln>
        </p:spPr>
        <p:txBody>
          <a:bodyPr/>
          <a:lstStyle/>
          <a:p>
            <a:endParaRPr lang="en-GB" dirty="0"/>
          </a:p>
        </p:txBody>
      </p:sp>
      <p:sp>
        <p:nvSpPr>
          <p:cNvPr id="4131" name="Line 53"/>
          <p:cNvSpPr>
            <a:spLocks noChangeShapeType="1"/>
          </p:cNvSpPr>
          <p:nvPr/>
        </p:nvSpPr>
        <p:spPr bwMode="auto">
          <a:xfrm flipV="1">
            <a:off x="1692275" y="2060575"/>
            <a:ext cx="0" cy="433388"/>
          </a:xfrm>
          <a:prstGeom prst="line">
            <a:avLst/>
          </a:prstGeom>
          <a:noFill/>
          <a:ln w="9525">
            <a:solidFill>
              <a:schemeClr val="tx1"/>
            </a:solidFill>
            <a:round/>
            <a:headEnd/>
            <a:tailEnd type="triangle" w="med" len="med"/>
          </a:ln>
        </p:spPr>
        <p:txBody>
          <a:bodyPr/>
          <a:lstStyle/>
          <a:p>
            <a:endParaRPr lang="en-GB" dirty="0"/>
          </a:p>
        </p:txBody>
      </p:sp>
      <p:sp>
        <p:nvSpPr>
          <p:cNvPr id="4132" name="TextBox 39"/>
          <p:cNvSpPr txBox="1">
            <a:spLocks noChangeArrowheads="1"/>
          </p:cNvSpPr>
          <p:nvPr/>
        </p:nvSpPr>
        <p:spPr bwMode="auto">
          <a:xfrm>
            <a:off x="8388350" y="115888"/>
            <a:ext cx="646113" cy="247650"/>
          </a:xfrm>
          <a:prstGeom prst="rect">
            <a:avLst/>
          </a:prstGeom>
          <a:noFill/>
          <a:ln w="9525">
            <a:noFill/>
            <a:miter lim="800000"/>
            <a:headEnd/>
            <a:tailEnd/>
          </a:ln>
        </p:spPr>
        <p:txBody>
          <a:bodyPr wrap="none">
            <a:spAutoFit/>
          </a:bodyPr>
          <a:lstStyle/>
          <a:p>
            <a:r>
              <a:rPr lang="en-GB" sz="1000" dirty="0"/>
              <a:t>Try Line</a:t>
            </a:r>
          </a:p>
        </p:txBody>
      </p:sp>
      <p:sp>
        <p:nvSpPr>
          <p:cNvPr id="4133" name="TextBox 40"/>
          <p:cNvSpPr txBox="1">
            <a:spLocks noChangeArrowheads="1"/>
          </p:cNvSpPr>
          <p:nvPr/>
        </p:nvSpPr>
        <p:spPr bwMode="auto">
          <a:xfrm>
            <a:off x="8388350" y="765175"/>
            <a:ext cx="596900" cy="246063"/>
          </a:xfrm>
          <a:prstGeom prst="rect">
            <a:avLst/>
          </a:prstGeom>
          <a:noFill/>
          <a:ln w="9525">
            <a:noFill/>
            <a:miter lim="800000"/>
            <a:headEnd/>
            <a:tailEnd/>
          </a:ln>
        </p:spPr>
        <p:txBody>
          <a:bodyPr wrap="none">
            <a:spAutoFit/>
          </a:bodyPr>
          <a:lstStyle/>
          <a:p>
            <a:r>
              <a:rPr lang="en-GB" sz="1000" dirty="0"/>
              <a:t>5m line</a:t>
            </a:r>
          </a:p>
        </p:txBody>
      </p:sp>
      <p:sp>
        <p:nvSpPr>
          <p:cNvPr id="4134" name="TextBox 41"/>
          <p:cNvSpPr txBox="1">
            <a:spLocks noChangeArrowheads="1"/>
          </p:cNvSpPr>
          <p:nvPr/>
        </p:nvSpPr>
        <p:spPr bwMode="auto">
          <a:xfrm>
            <a:off x="8388350" y="3429000"/>
            <a:ext cx="666750" cy="246063"/>
          </a:xfrm>
          <a:prstGeom prst="rect">
            <a:avLst/>
          </a:prstGeom>
          <a:noFill/>
          <a:ln w="9525">
            <a:noFill/>
            <a:miter lim="800000"/>
            <a:headEnd/>
            <a:tailEnd/>
          </a:ln>
        </p:spPr>
        <p:txBody>
          <a:bodyPr wrap="none">
            <a:spAutoFit/>
          </a:bodyPr>
          <a:lstStyle/>
          <a:p>
            <a:r>
              <a:rPr lang="en-GB" sz="1000" dirty="0"/>
              <a:t>10m line</a:t>
            </a:r>
          </a:p>
        </p:txBody>
      </p:sp>
      <p:sp>
        <p:nvSpPr>
          <p:cNvPr id="4135" name="TextBox 42"/>
          <p:cNvSpPr txBox="1">
            <a:spLocks noChangeArrowheads="1"/>
          </p:cNvSpPr>
          <p:nvPr/>
        </p:nvSpPr>
        <p:spPr bwMode="auto">
          <a:xfrm>
            <a:off x="8388350" y="4797425"/>
            <a:ext cx="674688" cy="246063"/>
          </a:xfrm>
          <a:prstGeom prst="rect">
            <a:avLst/>
          </a:prstGeom>
          <a:noFill/>
          <a:ln w="9525">
            <a:noFill/>
            <a:miter lim="800000"/>
            <a:headEnd/>
            <a:tailEnd/>
          </a:ln>
        </p:spPr>
        <p:txBody>
          <a:bodyPr wrap="none">
            <a:spAutoFit/>
          </a:bodyPr>
          <a:lstStyle/>
          <a:p>
            <a:r>
              <a:rPr lang="en-GB" sz="1000" dirty="0"/>
              <a:t>Half way</a:t>
            </a:r>
          </a:p>
        </p:txBody>
      </p:sp>
      <p:sp>
        <p:nvSpPr>
          <p:cNvPr id="4136" name="TextBox 43"/>
          <p:cNvSpPr txBox="1">
            <a:spLocks noChangeArrowheads="1"/>
          </p:cNvSpPr>
          <p:nvPr/>
        </p:nvSpPr>
        <p:spPr bwMode="auto">
          <a:xfrm rot="-5400000">
            <a:off x="88106" y="1720057"/>
            <a:ext cx="2155825" cy="246062"/>
          </a:xfrm>
          <a:prstGeom prst="rect">
            <a:avLst/>
          </a:prstGeom>
          <a:noFill/>
          <a:ln w="9525">
            <a:noFill/>
            <a:miter lim="800000"/>
            <a:headEnd/>
            <a:tailEnd/>
          </a:ln>
        </p:spPr>
        <p:txBody>
          <a:bodyPr>
            <a:spAutoFit/>
          </a:bodyPr>
          <a:lstStyle/>
          <a:p>
            <a:r>
              <a:rPr lang="en-GB" sz="1000" b="1" dirty="0"/>
              <a:t>Green Zone – line Attack area</a:t>
            </a:r>
          </a:p>
        </p:txBody>
      </p:sp>
      <p:sp>
        <p:nvSpPr>
          <p:cNvPr id="4137" name="TextBox 44"/>
          <p:cNvSpPr txBox="1">
            <a:spLocks noChangeArrowheads="1"/>
          </p:cNvSpPr>
          <p:nvPr/>
        </p:nvSpPr>
        <p:spPr bwMode="auto">
          <a:xfrm rot="-5400000">
            <a:off x="-161131" y="4561682"/>
            <a:ext cx="2376487" cy="400050"/>
          </a:xfrm>
          <a:prstGeom prst="rect">
            <a:avLst/>
          </a:prstGeom>
          <a:noFill/>
          <a:ln w="9525">
            <a:noFill/>
            <a:miter lim="800000"/>
            <a:headEnd/>
            <a:tailEnd/>
          </a:ln>
        </p:spPr>
        <p:txBody>
          <a:bodyPr>
            <a:spAutoFit/>
          </a:bodyPr>
          <a:lstStyle/>
          <a:p>
            <a:r>
              <a:rPr lang="en-GB" sz="1000" b="1" dirty="0"/>
              <a:t>Amber Zone – start thinking and preparing for line attack</a:t>
            </a:r>
          </a:p>
        </p:txBody>
      </p:sp>
      <p:sp>
        <p:nvSpPr>
          <p:cNvPr id="4138" name="Slide Number Placeholder 45"/>
          <p:cNvSpPr>
            <a:spLocks noGrp="1"/>
          </p:cNvSpPr>
          <p:nvPr>
            <p:ph type="sldNum" sz="quarter" idx="12"/>
          </p:nvPr>
        </p:nvSpPr>
        <p:spPr>
          <a:xfrm>
            <a:off x="6553200" y="6381750"/>
            <a:ext cx="2133600" cy="339725"/>
          </a:xfrm>
          <a:noFill/>
        </p:spPr>
        <p:txBody>
          <a:bodyPr/>
          <a:lstStyle/>
          <a:p>
            <a:fld id="{C4972D73-431E-40FB-92D1-6E9DCC79757E}" type="slidenum">
              <a:rPr lang="en-GB" sz="1000" b="1" smtClean="0"/>
              <a:pPr/>
              <a:t>20</a:t>
            </a:fld>
            <a:endParaRPr lang="en-GB" sz="1000" b="1" dirty="0" smtClean="0"/>
          </a:p>
        </p:txBody>
      </p:sp>
      <p:sp>
        <p:nvSpPr>
          <p:cNvPr id="4139" name="Footer Placeholder 46"/>
          <p:cNvSpPr>
            <a:spLocks noGrp="1"/>
          </p:cNvSpPr>
          <p:nvPr>
            <p:ph type="ftr" sz="quarter" idx="11"/>
          </p:nvPr>
        </p:nvSpPr>
        <p:spPr>
          <a:xfrm>
            <a:off x="3124200" y="6381750"/>
            <a:ext cx="2895600" cy="339725"/>
          </a:xfrm>
          <a:noFill/>
        </p:spPr>
        <p:txBody>
          <a:bodyPr/>
          <a:lstStyle/>
          <a:p>
            <a:r>
              <a:rPr lang="en-GB" sz="1000" b="1" dirty="0"/>
              <a:t>Line Attack - </a:t>
            </a:r>
            <a:r>
              <a:rPr lang="en-GB" sz="1000" b="1" dirty="0" smtClean="0"/>
              <a:t>Sliders</a:t>
            </a:r>
            <a:endParaRPr lang="en-GB" sz="1000" b="1" dirty="0"/>
          </a:p>
        </p:txBody>
      </p:sp>
      <p:sp>
        <p:nvSpPr>
          <p:cNvPr id="49" name="Oval 48"/>
          <p:cNvSpPr/>
          <p:nvPr/>
        </p:nvSpPr>
        <p:spPr>
          <a:xfrm rot="2760000" flipV="1">
            <a:off x="5980973" y="2114693"/>
            <a:ext cx="68196" cy="1644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50" name="Rectangle 35"/>
          <p:cNvSpPr>
            <a:spLocks noChangeArrowheads="1"/>
          </p:cNvSpPr>
          <p:nvPr/>
        </p:nvSpPr>
        <p:spPr bwMode="auto">
          <a:xfrm>
            <a:off x="6444208" y="2060848"/>
            <a:ext cx="1296988" cy="861774"/>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smtClean="0"/>
              <a:t>RL  is half but will be getting ready to run across into the pocket to be the next runner</a:t>
            </a:r>
            <a:endParaRPr lang="en-GB" sz="1000" dirty="0"/>
          </a:p>
        </p:txBody>
      </p:sp>
      <p:sp>
        <p:nvSpPr>
          <p:cNvPr id="52" name="Line 50"/>
          <p:cNvSpPr>
            <a:spLocks noChangeShapeType="1"/>
          </p:cNvSpPr>
          <p:nvPr/>
        </p:nvSpPr>
        <p:spPr bwMode="auto">
          <a:xfrm flipH="1" flipV="1">
            <a:off x="6012160" y="836712"/>
            <a:ext cx="216024" cy="144016"/>
          </a:xfrm>
          <a:prstGeom prst="line">
            <a:avLst/>
          </a:prstGeom>
          <a:noFill/>
          <a:ln w="9525">
            <a:solidFill>
              <a:schemeClr val="tx1"/>
            </a:solidFill>
            <a:round/>
            <a:headEnd/>
            <a:tailEnd type="triangle" w="med" len="med"/>
          </a:ln>
        </p:spPr>
        <p:txBody>
          <a:bodyPr/>
          <a:lstStyle/>
          <a:p>
            <a:endParaRPr lang="en-GB" dirty="0"/>
          </a:p>
        </p:txBody>
      </p:sp>
      <p:sp>
        <p:nvSpPr>
          <p:cNvPr id="47" name="Line 50"/>
          <p:cNvSpPr>
            <a:spLocks noChangeShapeType="1"/>
          </p:cNvSpPr>
          <p:nvPr/>
        </p:nvSpPr>
        <p:spPr bwMode="auto">
          <a:xfrm flipH="1" flipV="1">
            <a:off x="5292080" y="980727"/>
            <a:ext cx="423490" cy="279995"/>
          </a:xfrm>
          <a:prstGeom prst="line">
            <a:avLst/>
          </a:prstGeom>
          <a:noFill/>
          <a:ln w="9525">
            <a:solidFill>
              <a:schemeClr val="tx1"/>
            </a:solidFill>
            <a:round/>
            <a:headEnd/>
            <a:tailEnd type="triangle" w="med" len="med"/>
          </a:ln>
        </p:spPr>
        <p:txBody>
          <a:bodyPr/>
          <a:lstStyle/>
          <a:p>
            <a:endParaRPr lang="en-GB" dirty="0"/>
          </a:p>
        </p:txBody>
      </p:sp>
      <p:sp>
        <p:nvSpPr>
          <p:cNvPr id="48" name="Line 41"/>
          <p:cNvSpPr>
            <a:spLocks noChangeShapeType="1"/>
          </p:cNvSpPr>
          <p:nvPr/>
        </p:nvSpPr>
        <p:spPr bwMode="auto">
          <a:xfrm flipH="1">
            <a:off x="4427984" y="1124744"/>
            <a:ext cx="72008" cy="432048"/>
          </a:xfrm>
          <a:prstGeom prst="line">
            <a:avLst/>
          </a:prstGeom>
          <a:noFill/>
          <a:ln w="9525">
            <a:solidFill>
              <a:schemeClr val="tx1"/>
            </a:solidFill>
            <a:prstDash val="solid"/>
            <a:round/>
            <a:headEnd/>
            <a:tailEnd type="triangle" w="med" len="med"/>
          </a:ln>
        </p:spPr>
        <p:txBody>
          <a:bodyPr/>
          <a:lstStyle/>
          <a:p>
            <a:endParaRPr lang="en-GB" dirty="0"/>
          </a:p>
        </p:txBody>
      </p:sp>
      <p:sp>
        <p:nvSpPr>
          <p:cNvPr id="53" name="Rectangle 35"/>
          <p:cNvSpPr>
            <a:spLocks noChangeArrowheads="1"/>
          </p:cNvSpPr>
          <p:nvPr/>
        </p:nvSpPr>
        <p:spPr bwMode="auto">
          <a:xfrm>
            <a:off x="2555776" y="3865984"/>
            <a:ext cx="1296988" cy="400110"/>
          </a:xfrm>
          <a:prstGeom prst="rect">
            <a:avLst/>
          </a:prstGeom>
          <a:solidFill>
            <a:schemeClr val="accent1"/>
          </a:solidFill>
          <a:ln w="9525">
            <a:solidFill>
              <a:schemeClr val="tx1"/>
            </a:solidFill>
            <a:miter lim="800000"/>
            <a:headEnd/>
            <a:tailEnd/>
          </a:ln>
        </p:spPr>
        <p:txBody>
          <a:bodyPr anchor="ctr">
            <a:spAutoFit/>
          </a:bodyPr>
          <a:lstStyle/>
          <a:p>
            <a:pPr algn="ctr"/>
            <a:r>
              <a:rPr lang="en-GB" sz="1000" dirty="0" smtClean="0"/>
              <a:t>LM preparing to be half.</a:t>
            </a:r>
            <a:endParaRPr lang="en-GB" sz="1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332656"/>
            <a:ext cx="5328592" cy="369332"/>
          </a:xfrm>
          <a:prstGeom prst="rect">
            <a:avLst/>
          </a:prstGeom>
        </p:spPr>
        <p:txBody>
          <a:bodyPr wrap="square">
            <a:spAutoFit/>
          </a:bodyPr>
          <a:lstStyle/>
          <a:p>
            <a:r>
              <a:rPr lang="en-GB" dirty="0" smtClean="0"/>
              <a:t>Warm-up Drills: General handling drills</a:t>
            </a:r>
            <a:endParaRPr lang="en-GB" dirty="0"/>
          </a:p>
        </p:txBody>
      </p:sp>
      <p:sp>
        <p:nvSpPr>
          <p:cNvPr id="5" name="TextBox 4"/>
          <p:cNvSpPr txBox="1"/>
          <p:nvPr/>
        </p:nvSpPr>
        <p:spPr>
          <a:xfrm>
            <a:off x="971600" y="1124744"/>
            <a:ext cx="2664296" cy="2462213"/>
          </a:xfrm>
          <a:prstGeom prst="rect">
            <a:avLst/>
          </a:prstGeom>
          <a:noFill/>
        </p:spPr>
        <p:txBody>
          <a:bodyPr wrap="square" rtlCol="0">
            <a:spAutoFit/>
          </a:bodyPr>
          <a:lstStyle/>
          <a:p>
            <a:r>
              <a:rPr lang="en-GB" sz="1100" b="1" u="sng" dirty="0" smtClean="0">
                <a:latin typeface="Arial" pitchFamily="34" charset="0"/>
                <a:cs typeface="Arial" pitchFamily="34" charset="0"/>
              </a:rPr>
              <a:t>Blob touch: </a:t>
            </a:r>
          </a:p>
          <a:p>
            <a:r>
              <a:rPr lang="en-GB" sz="1100" dirty="0" smtClean="0">
                <a:latin typeface="Arial" pitchFamily="34" charset="0"/>
                <a:cs typeface="Arial" pitchFamily="34" charset="0"/>
              </a:rPr>
              <a:t>Set up a grid 10m x 10m and players in the middle.  Start with 1 player being ‘it’.  They will chase other players and effect a touch.  Once another player is ‘touched’, they will lock arms with the person who touched them, and they will now move as a team and continue until they have a max of 6.  Once 6 as been achieved, the team will then split in two teams of 3 and continue.  </a:t>
            </a:r>
          </a:p>
          <a:p>
            <a:r>
              <a:rPr lang="en-GB" sz="1100" dirty="0" smtClean="0">
                <a:latin typeface="Arial" pitchFamily="34" charset="0"/>
                <a:cs typeface="Arial" pitchFamily="34" charset="0"/>
              </a:rPr>
              <a:t>Rules: A ‘touch’ only counts when the person shouts touch simultaneously as they are making the touch.    </a:t>
            </a:r>
            <a:endParaRPr lang="en-GB" sz="1100" dirty="0">
              <a:latin typeface="Arial" pitchFamily="34" charset="0"/>
              <a:cs typeface="Arial" pitchFamily="34" charset="0"/>
            </a:endParaRPr>
          </a:p>
        </p:txBody>
      </p:sp>
      <p:sp>
        <p:nvSpPr>
          <p:cNvPr id="6" name="TextBox 5"/>
          <p:cNvSpPr txBox="1"/>
          <p:nvPr/>
        </p:nvSpPr>
        <p:spPr>
          <a:xfrm>
            <a:off x="4499992" y="1268760"/>
            <a:ext cx="2664296" cy="1954381"/>
          </a:xfrm>
          <a:prstGeom prst="rect">
            <a:avLst/>
          </a:prstGeom>
          <a:noFill/>
        </p:spPr>
        <p:txBody>
          <a:bodyPr wrap="square" rtlCol="0">
            <a:spAutoFit/>
          </a:bodyPr>
          <a:lstStyle/>
          <a:p>
            <a:r>
              <a:rPr lang="en-GB" sz="1100" b="1" u="sng" dirty="0" smtClean="0">
                <a:latin typeface="Arial" pitchFamily="34" charset="0"/>
                <a:cs typeface="Arial" pitchFamily="34" charset="0"/>
              </a:rPr>
              <a:t>Pressure pass drill: </a:t>
            </a:r>
          </a:p>
          <a:p>
            <a:r>
              <a:rPr lang="en-GB" sz="1100" dirty="0" smtClean="0">
                <a:latin typeface="Arial" pitchFamily="34" charset="0"/>
                <a:cs typeface="Arial" pitchFamily="34" charset="0"/>
              </a:rPr>
              <a:t>Set up grid/s 10m x 10m and two groups of 3-4 in each.  One group in possession being required to make as many passes as possible in a given time period.  The second group is required to knock the ball down or make intercepts but cannot interfere with the other players.  Change possession and vary the size of the grid and time allowed.</a:t>
            </a:r>
            <a:endParaRPr lang="en-GB" sz="1100" dirty="0">
              <a:latin typeface="Arial" pitchFamily="34" charset="0"/>
              <a:cs typeface="Arial" pitchFamily="34" charset="0"/>
            </a:endParaRPr>
          </a:p>
        </p:txBody>
      </p:sp>
      <p:sp>
        <p:nvSpPr>
          <p:cNvPr id="7" name="TextBox 6"/>
          <p:cNvSpPr txBox="1"/>
          <p:nvPr/>
        </p:nvSpPr>
        <p:spPr>
          <a:xfrm>
            <a:off x="971600" y="4005064"/>
            <a:ext cx="2664296" cy="1615827"/>
          </a:xfrm>
          <a:prstGeom prst="rect">
            <a:avLst/>
          </a:prstGeom>
          <a:noFill/>
        </p:spPr>
        <p:txBody>
          <a:bodyPr wrap="square" rtlCol="0">
            <a:spAutoFit/>
          </a:bodyPr>
          <a:lstStyle/>
          <a:p>
            <a:r>
              <a:rPr lang="en-GB" sz="1100" b="1" u="sng" dirty="0" smtClean="0">
                <a:latin typeface="Arial" pitchFamily="34" charset="0"/>
                <a:cs typeface="Arial" pitchFamily="34" charset="0"/>
              </a:rPr>
              <a:t>Multiple group pass: </a:t>
            </a:r>
          </a:p>
          <a:p>
            <a:r>
              <a:rPr lang="en-GB" sz="1100" dirty="0" smtClean="0">
                <a:latin typeface="Arial" pitchFamily="34" charset="0"/>
                <a:cs typeface="Arial" pitchFamily="34" charset="0"/>
              </a:rPr>
              <a:t>Set up grid/s 10m x 10m and two groups of 3-4, each with a ball.  The groups are required to make the maximum number of passes in a given time.  Initially it is advisable to identify teams with bibs but eventually the skill of communication becomes a necessary part of this drill </a:t>
            </a:r>
            <a:endParaRPr lang="en-GB" sz="1100" dirty="0">
              <a:latin typeface="Arial" pitchFamily="34" charset="0"/>
              <a:cs typeface="Arial" pitchFamily="34" charset="0"/>
            </a:endParaRPr>
          </a:p>
        </p:txBody>
      </p:sp>
      <p:sp>
        <p:nvSpPr>
          <p:cNvPr id="8" name="TextBox 7"/>
          <p:cNvSpPr txBox="1"/>
          <p:nvPr/>
        </p:nvSpPr>
        <p:spPr>
          <a:xfrm>
            <a:off x="4499992" y="3645024"/>
            <a:ext cx="2664296" cy="2631490"/>
          </a:xfrm>
          <a:prstGeom prst="rect">
            <a:avLst/>
          </a:prstGeom>
          <a:noFill/>
        </p:spPr>
        <p:txBody>
          <a:bodyPr wrap="square" rtlCol="0">
            <a:spAutoFit/>
          </a:bodyPr>
          <a:lstStyle/>
          <a:p>
            <a:r>
              <a:rPr lang="en-GB" sz="1100" b="1" u="sng" dirty="0" smtClean="0">
                <a:latin typeface="Arial" pitchFamily="34" charset="0"/>
                <a:cs typeface="Arial" pitchFamily="34" charset="0"/>
              </a:rPr>
              <a:t>Simple elimination drill: </a:t>
            </a:r>
          </a:p>
          <a:p>
            <a:r>
              <a:rPr lang="en-GB" sz="1100" dirty="0" smtClean="0">
                <a:latin typeface="Arial" pitchFamily="34" charset="0"/>
                <a:cs typeface="Arial" pitchFamily="34" charset="0"/>
              </a:rPr>
              <a:t>Set up grid/s 10m x 10m and two groups of 3-4 in each.  One group in possession with an aim to eliminate the other players.  Elimination can only occur when a player is touched with the ball while it is in the possession of one of the first group.  Players in possession may not run with the ball the supporting players are required to move to appropriate positions in an effort to trap other players.</a:t>
            </a:r>
          </a:p>
          <a:p>
            <a:r>
              <a:rPr lang="en-GB" sz="1100" dirty="0" smtClean="0">
                <a:latin typeface="Arial" pitchFamily="34" charset="0"/>
                <a:cs typeface="Arial" pitchFamily="34" charset="0"/>
              </a:rPr>
              <a:t>Each touched player must leave the grid until the entire group has been eliminated.  Change over.</a:t>
            </a:r>
            <a:endParaRPr lang="en-GB" sz="11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332656"/>
            <a:ext cx="5328592" cy="369332"/>
          </a:xfrm>
          <a:prstGeom prst="rect">
            <a:avLst/>
          </a:prstGeom>
        </p:spPr>
        <p:txBody>
          <a:bodyPr wrap="square">
            <a:spAutoFit/>
          </a:bodyPr>
          <a:lstStyle/>
          <a:p>
            <a:r>
              <a:rPr lang="en-GB" dirty="0" smtClean="0"/>
              <a:t>Warm-up Drills: General handling drills</a:t>
            </a:r>
            <a:endParaRPr lang="en-GB" dirty="0"/>
          </a:p>
        </p:txBody>
      </p:sp>
      <p:sp>
        <p:nvSpPr>
          <p:cNvPr id="6" name="TextBox 5"/>
          <p:cNvSpPr txBox="1"/>
          <p:nvPr/>
        </p:nvSpPr>
        <p:spPr>
          <a:xfrm>
            <a:off x="899592" y="3861048"/>
            <a:ext cx="2664296" cy="1615827"/>
          </a:xfrm>
          <a:prstGeom prst="rect">
            <a:avLst/>
          </a:prstGeom>
          <a:noFill/>
        </p:spPr>
        <p:txBody>
          <a:bodyPr wrap="square" rtlCol="0">
            <a:spAutoFit/>
          </a:bodyPr>
          <a:lstStyle/>
          <a:p>
            <a:r>
              <a:rPr lang="en-GB" sz="1100" b="1" u="sng" dirty="0" smtClean="0">
                <a:latin typeface="Arial" pitchFamily="34" charset="0"/>
                <a:cs typeface="Arial" pitchFamily="34" charset="0"/>
              </a:rPr>
              <a:t>Two ball centre pass: </a:t>
            </a:r>
          </a:p>
          <a:p>
            <a:r>
              <a:rPr lang="en-GB" sz="1100" dirty="0" smtClean="0">
                <a:latin typeface="Arial" pitchFamily="34" charset="0"/>
                <a:cs typeface="Arial" pitchFamily="34" charset="0"/>
              </a:rPr>
              <a:t>Form a semi-circle around a player in possession who is required to work two balls amongst the other players.  Players should  not be more that five metres from the central player and should not return passes until the player in the middle has released the other ball.</a:t>
            </a:r>
            <a:endParaRPr lang="en-GB" sz="1100" dirty="0">
              <a:latin typeface="Arial" pitchFamily="34" charset="0"/>
              <a:cs typeface="Arial" pitchFamily="34" charset="0"/>
            </a:endParaRPr>
          </a:p>
        </p:txBody>
      </p:sp>
      <p:sp>
        <p:nvSpPr>
          <p:cNvPr id="7" name="TextBox 6"/>
          <p:cNvSpPr txBox="1"/>
          <p:nvPr/>
        </p:nvSpPr>
        <p:spPr>
          <a:xfrm>
            <a:off x="899592" y="1124744"/>
            <a:ext cx="2664296" cy="2462213"/>
          </a:xfrm>
          <a:prstGeom prst="rect">
            <a:avLst/>
          </a:prstGeom>
          <a:noFill/>
        </p:spPr>
        <p:txBody>
          <a:bodyPr wrap="square" rtlCol="0">
            <a:spAutoFit/>
          </a:bodyPr>
          <a:lstStyle/>
          <a:p>
            <a:r>
              <a:rPr lang="en-GB" sz="1100" b="1" u="sng" dirty="0" smtClean="0">
                <a:latin typeface="Arial" pitchFamily="34" charset="0"/>
                <a:cs typeface="Arial" pitchFamily="34" charset="0"/>
              </a:rPr>
              <a:t>Pass and run drill: </a:t>
            </a:r>
          </a:p>
          <a:p>
            <a:r>
              <a:rPr lang="en-GB" sz="1100" dirty="0" smtClean="0">
                <a:latin typeface="Arial" pitchFamily="34" charset="0"/>
                <a:cs typeface="Arial" pitchFamily="34" charset="0"/>
              </a:rPr>
              <a:t>With players in a circle facing each other a ball is passed from one player to another player across the circle.  The ball cannot be passed to a player next to the player in possession.  Following the pass, the player is then required to move to the position where the player is who receives the pass.  That player, in turn, should be already moving towards a new position across the circle.  Passing must occur before running.  When numbers are sufficient, a second or third ball can be introduced.</a:t>
            </a:r>
            <a:endParaRPr lang="en-GB" sz="1100" dirty="0">
              <a:latin typeface="Arial" pitchFamily="34" charset="0"/>
              <a:cs typeface="Arial" pitchFamily="34" charset="0"/>
            </a:endParaRPr>
          </a:p>
        </p:txBody>
      </p:sp>
      <p:sp>
        <p:nvSpPr>
          <p:cNvPr id="8" name="TextBox 7"/>
          <p:cNvSpPr txBox="1"/>
          <p:nvPr/>
        </p:nvSpPr>
        <p:spPr>
          <a:xfrm>
            <a:off x="4860032" y="1124744"/>
            <a:ext cx="2664296" cy="3985706"/>
          </a:xfrm>
          <a:prstGeom prst="rect">
            <a:avLst/>
          </a:prstGeom>
          <a:noFill/>
        </p:spPr>
        <p:txBody>
          <a:bodyPr wrap="square" rtlCol="0">
            <a:spAutoFit/>
          </a:bodyPr>
          <a:lstStyle/>
          <a:p>
            <a:r>
              <a:rPr lang="en-GB" sz="1100" b="1" u="sng" dirty="0" smtClean="0">
                <a:latin typeface="Arial" pitchFamily="34" charset="0"/>
                <a:cs typeface="Arial" pitchFamily="34" charset="0"/>
              </a:rPr>
              <a:t>Turbo touch</a:t>
            </a:r>
          </a:p>
          <a:p>
            <a:r>
              <a:rPr lang="en-GB" sz="1100" dirty="0" smtClean="0">
                <a:latin typeface="Arial" pitchFamily="34" charset="0"/>
                <a:cs typeface="Arial" pitchFamily="34" charset="0"/>
              </a:rPr>
              <a:t>A playing area grid 15m x 20m is set up with two groups of 5 – 6 players.  At opposite ends make out and area 5m x 5m which will be the scoring zone.  One team will be in possession and will aim to get the ball from one end to the other and score.  Passes can be in any direction and the ball carrier can move with the ball however a pass must be made within 3 secs of receiving the ball.  The team with possession have 6 touches to score at which point the ball will be handed over to the other team.  To score a player must receive the ball in the score area, but cannot be in there for more than 3 secs.  The defending team can intercept or make a touch on the player in possession.  When a touch is made the defender must move 5 metres away while the player in possession performs a tap ball to resume.</a:t>
            </a:r>
            <a:endParaRPr lang="en-GB" sz="11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5318507" cy="369332"/>
          </a:xfrm>
          <a:prstGeom prst="rect">
            <a:avLst/>
          </a:prstGeom>
          <a:noFill/>
        </p:spPr>
        <p:txBody>
          <a:bodyPr wrap="none" rtlCol="0">
            <a:spAutoFit/>
          </a:bodyPr>
          <a:lstStyle/>
          <a:p>
            <a:r>
              <a:rPr lang="en-GB" dirty="0" smtClean="0">
                <a:latin typeface="Arial" pitchFamily="34" charset="0"/>
                <a:cs typeface="Arial" pitchFamily="34" charset="0"/>
              </a:rPr>
              <a:t>Warm-up Drill: 4 corners (Sub-unit skills - passing)</a:t>
            </a:r>
            <a:endParaRPr lang="en-GB" dirty="0">
              <a:latin typeface="Arial" pitchFamily="34" charset="0"/>
              <a:cs typeface="Arial" pitchFamily="34" charset="0"/>
            </a:endParaRPr>
          </a:p>
        </p:txBody>
      </p:sp>
      <p:sp>
        <p:nvSpPr>
          <p:cNvPr id="6" name="Isosceles Triangle 5"/>
          <p:cNvSpPr/>
          <p:nvPr/>
        </p:nvSpPr>
        <p:spPr>
          <a:xfrm>
            <a:off x="6516216" y="206084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Isosceles Triangle 6"/>
          <p:cNvSpPr/>
          <p:nvPr/>
        </p:nvSpPr>
        <p:spPr>
          <a:xfrm>
            <a:off x="4716016" y="206084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Isosceles Triangle 7"/>
          <p:cNvSpPr/>
          <p:nvPr/>
        </p:nvSpPr>
        <p:spPr>
          <a:xfrm>
            <a:off x="6588224" y="378904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Isosceles Triangle 8"/>
          <p:cNvSpPr/>
          <p:nvPr/>
        </p:nvSpPr>
        <p:spPr>
          <a:xfrm>
            <a:off x="4716016" y="378904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p:cNvSpPr/>
          <p:nvPr/>
        </p:nvSpPr>
        <p:spPr>
          <a:xfrm>
            <a:off x="4716016" y="4077072"/>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X</a:t>
            </a:r>
            <a:endParaRPr lang="en-GB" sz="1400" dirty="0"/>
          </a:p>
        </p:txBody>
      </p:sp>
      <p:cxnSp>
        <p:nvCxnSpPr>
          <p:cNvPr id="12" name="Straight Arrow Connector 11"/>
          <p:cNvCxnSpPr/>
          <p:nvPr/>
        </p:nvCxnSpPr>
        <p:spPr>
          <a:xfrm>
            <a:off x="4932040" y="4221088"/>
            <a:ext cx="792088"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5148064" y="4181738"/>
            <a:ext cx="216024"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4" name="TextBox 13"/>
          <p:cNvSpPr txBox="1"/>
          <p:nvPr/>
        </p:nvSpPr>
        <p:spPr>
          <a:xfrm>
            <a:off x="4683358" y="2204864"/>
            <a:ext cx="317716" cy="307777"/>
          </a:xfrm>
          <a:prstGeom prst="rect">
            <a:avLst/>
          </a:prstGeom>
          <a:noFill/>
        </p:spPr>
        <p:txBody>
          <a:bodyPr wrap="none" rtlCol="0">
            <a:spAutoFit/>
          </a:bodyPr>
          <a:lstStyle/>
          <a:p>
            <a:r>
              <a:rPr lang="en-GB" sz="1400" dirty="0" smtClean="0"/>
              <a:t>X </a:t>
            </a:r>
            <a:endParaRPr lang="en-GB" sz="1400" dirty="0"/>
          </a:p>
        </p:txBody>
      </p:sp>
      <p:sp>
        <p:nvSpPr>
          <p:cNvPr id="15" name="TextBox 14"/>
          <p:cNvSpPr txBox="1"/>
          <p:nvPr/>
        </p:nvSpPr>
        <p:spPr>
          <a:xfrm>
            <a:off x="6555566" y="3972406"/>
            <a:ext cx="277640" cy="307777"/>
          </a:xfrm>
          <a:prstGeom prst="rect">
            <a:avLst/>
          </a:prstGeom>
          <a:noFill/>
        </p:spPr>
        <p:txBody>
          <a:bodyPr wrap="none" rtlCol="0">
            <a:spAutoFit/>
          </a:bodyPr>
          <a:lstStyle/>
          <a:p>
            <a:r>
              <a:rPr lang="en-GB" sz="1400" dirty="0" smtClean="0"/>
              <a:t>X</a:t>
            </a:r>
            <a:endParaRPr lang="en-GB" sz="1400" dirty="0"/>
          </a:p>
        </p:txBody>
      </p:sp>
      <p:sp>
        <p:nvSpPr>
          <p:cNvPr id="16" name="TextBox 15"/>
          <p:cNvSpPr txBox="1"/>
          <p:nvPr/>
        </p:nvSpPr>
        <p:spPr>
          <a:xfrm>
            <a:off x="6493950" y="2204864"/>
            <a:ext cx="277640" cy="307777"/>
          </a:xfrm>
          <a:prstGeom prst="rect">
            <a:avLst/>
          </a:prstGeom>
          <a:noFill/>
        </p:spPr>
        <p:txBody>
          <a:bodyPr wrap="none" rtlCol="0">
            <a:spAutoFit/>
          </a:bodyPr>
          <a:lstStyle/>
          <a:p>
            <a:r>
              <a:rPr lang="en-GB" sz="1400" dirty="0" smtClean="0"/>
              <a:t>X</a:t>
            </a:r>
            <a:endParaRPr lang="en-GB" sz="1400" dirty="0"/>
          </a:p>
        </p:txBody>
      </p:sp>
      <p:sp>
        <p:nvSpPr>
          <p:cNvPr id="17" name="TextBox 16"/>
          <p:cNvSpPr txBox="1"/>
          <p:nvPr/>
        </p:nvSpPr>
        <p:spPr>
          <a:xfrm>
            <a:off x="1043608" y="1556792"/>
            <a:ext cx="3096344" cy="4154984"/>
          </a:xfrm>
          <a:prstGeom prst="rect">
            <a:avLst/>
          </a:prstGeom>
          <a:noFill/>
        </p:spPr>
        <p:txBody>
          <a:bodyPr wrap="square" rtlCol="0">
            <a:spAutoFit/>
          </a:bodyPr>
          <a:lstStyle/>
          <a:p>
            <a:r>
              <a:rPr lang="en-GB" sz="1200" b="1" dirty="0" smtClean="0">
                <a:latin typeface="Arial" pitchFamily="34" charset="0"/>
                <a:cs typeface="Arial" pitchFamily="34" charset="0"/>
              </a:rPr>
              <a:t>Instruction:</a:t>
            </a:r>
          </a:p>
          <a:p>
            <a:r>
              <a:rPr lang="en-GB" sz="1200" dirty="0" smtClean="0">
                <a:latin typeface="Arial" pitchFamily="34" charset="0"/>
                <a:cs typeface="Arial" pitchFamily="34" charset="0"/>
              </a:rPr>
              <a:t>Set up a grid of 10m x 10m.</a:t>
            </a:r>
          </a:p>
          <a:p>
            <a:r>
              <a:rPr lang="en-GB" sz="1200" dirty="0" smtClean="0">
                <a:latin typeface="Arial" pitchFamily="34" charset="0"/>
                <a:cs typeface="Arial" pitchFamily="34" charset="0"/>
              </a:rPr>
              <a:t>Players to line up in even numbers</a:t>
            </a:r>
          </a:p>
          <a:p>
            <a:r>
              <a:rPr lang="en-GB" sz="1200" dirty="0" smtClean="0">
                <a:latin typeface="Arial" pitchFamily="34" charset="0"/>
                <a:cs typeface="Arial" pitchFamily="34" charset="0"/>
              </a:rPr>
              <a:t>behind each cone.  1 ball used.</a:t>
            </a:r>
          </a:p>
          <a:p>
            <a:r>
              <a:rPr lang="en-GB" sz="1200" u="sng" dirty="0" smtClean="0">
                <a:latin typeface="Arial" pitchFamily="34" charset="0"/>
                <a:cs typeface="Arial" pitchFamily="34" charset="0"/>
              </a:rPr>
              <a:t>Var 1:</a:t>
            </a:r>
            <a:r>
              <a:rPr lang="en-GB" sz="1200" dirty="0" smtClean="0">
                <a:latin typeface="Arial" pitchFamily="34" charset="0"/>
                <a:cs typeface="Arial" pitchFamily="34" charset="0"/>
              </a:rPr>
              <a:t> Players pass to the right and run to the right to the back of the line. Continue for a couple of minutes before changing direction.</a:t>
            </a:r>
          </a:p>
          <a:p>
            <a:r>
              <a:rPr lang="en-GB" sz="1200" u="sng" dirty="0" smtClean="0">
                <a:latin typeface="Arial" pitchFamily="34" charset="0"/>
                <a:cs typeface="Arial" pitchFamily="34" charset="0"/>
              </a:rPr>
              <a:t>Var 2:</a:t>
            </a:r>
            <a:r>
              <a:rPr lang="en-GB" sz="1200" dirty="0" smtClean="0">
                <a:latin typeface="Arial" pitchFamily="34" charset="0"/>
                <a:cs typeface="Arial" pitchFamily="34" charset="0"/>
              </a:rPr>
              <a:t> Pass to right, run to left</a:t>
            </a:r>
          </a:p>
          <a:p>
            <a:r>
              <a:rPr lang="en-GB" sz="1200" u="sng" dirty="0" smtClean="0">
                <a:latin typeface="Arial" pitchFamily="34" charset="0"/>
                <a:cs typeface="Arial" pitchFamily="34" charset="0"/>
              </a:rPr>
              <a:t>Var 3</a:t>
            </a:r>
            <a:r>
              <a:rPr lang="en-GB" sz="1200" dirty="0" smtClean="0">
                <a:latin typeface="Arial" pitchFamily="34" charset="0"/>
                <a:cs typeface="Arial" pitchFamily="34" charset="0"/>
              </a:rPr>
              <a:t>: Add another ball</a:t>
            </a:r>
          </a:p>
          <a:p>
            <a:endParaRPr lang="en-GB" sz="1200" dirty="0" smtClean="0">
              <a:latin typeface="Arial" pitchFamily="34" charset="0"/>
              <a:cs typeface="Arial" pitchFamily="34" charset="0"/>
            </a:endParaRPr>
          </a:p>
          <a:p>
            <a:endParaRPr lang="en-GB" sz="1200" dirty="0" smtClean="0">
              <a:latin typeface="Arial" pitchFamily="34" charset="0"/>
              <a:cs typeface="Arial" pitchFamily="34" charset="0"/>
            </a:endParaRPr>
          </a:p>
          <a:p>
            <a:r>
              <a:rPr lang="en-GB" sz="1200" b="1" dirty="0" smtClean="0">
                <a:latin typeface="Arial" pitchFamily="34" charset="0"/>
                <a:cs typeface="Arial" pitchFamily="34" charset="0"/>
              </a:rPr>
              <a:t>Coaching point: </a:t>
            </a:r>
          </a:p>
          <a:p>
            <a:r>
              <a:rPr lang="en-GB" sz="1200" dirty="0" smtClean="0">
                <a:latin typeface="Arial" pitchFamily="34" charset="0"/>
                <a:cs typeface="Arial" pitchFamily="34" charset="0"/>
              </a:rPr>
              <a:t>Concentration on accuracy of passing.  No  spiral passes.  Passes to be made across the body.  </a:t>
            </a:r>
          </a:p>
          <a:p>
            <a:r>
              <a:rPr lang="en-GB" sz="1200" dirty="0" smtClean="0">
                <a:latin typeface="Arial" pitchFamily="34" charset="0"/>
                <a:cs typeface="Arial" pitchFamily="34" charset="0"/>
              </a:rPr>
              <a:t>Catches to  give the passer a target by displaying hands to aim for.  If the player has difficulty catching – advise to turn palms upwards to use as cradle.  </a:t>
            </a:r>
          </a:p>
          <a:p>
            <a:r>
              <a:rPr lang="en-GB" sz="1200" dirty="0" smtClean="0">
                <a:latin typeface="Arial" pitchFamily="34" charset="0"/>
                <a:cs typeface="Arial" pitchFamily="34" charset="0"/>
              </a:rPr>
              <a:t>Communication to be included as well.</a:t>
            </a:r>
          </a:p>
          <a:p>
            <a:r>
              <a:rPr lang="en-GB" sz="1200" dirty="0" smtClean="0"/>
              <a:t> </a:t>
            </a:r>
          </a:p>
        </p:txBody>
      </p:sp>
      <p:cxnSp>
        <p:nvCxnSpPr>
          <p:cNvPr id="19" name="Straight Arrow Connector 18"/>
          <p:cNvCxnSpPr/>
          <p:nvPr/>
        </p:nvCxnSpPr>
        <p:spPr>
          <a:xfrm>
            <a:off x="4932040" y="4365104"/>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5318507" cy="369332"/>
          </a:xfrm>
          <a:prstGeom prst="rect">
            <a:avLst/>
          </a:prstGeom>
          <a:noFill/>
        </p:spPr>
        <p:txBody>
          <a:bodyPr wrap="none" rtlCol="0">
            <a:spAutoFit/>
          </a:bodyPr>
          <a:lstStyle/>
          <a:p>
            <a:r>
              <a:rPr lang="en-GB" dirty="0" smtClean="0">
                <a:latin typeface="Arial" pitchFamily="34" charset="0"/>
                <a:cs typeface="Arial" pitchFamily="34" charset="0"/>
              </a:rPr>
              <a:t>Warm-up Drill: 4 corners (Sub-unit skills - passing)</a:t>
            </a:r>
            <a:endParaRPr lang="en-GB" dirty="0">
              <a:latin typeface="Arial" pitchFamily="34" charset="0"/>
              <a:cs typeface="Arial" pitchFamily="34" charset="0"/>
            </a:endParaRPr>
          </a:p>
        </p:txBody>
      </p:sp>
      <p:sp>
        <p:nvSpPr>
          <p:cNvPr id="6" name="Isosceles Triangle 5"/>
          <p:cNvSpPr/>
          <p:nvPr/>
        </p:nvSpPr>
        <p:spPr>
          <a:xfrm>
            <a:off x="6516216" y="206084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Isosceles Triangle 6"/>
          <p:cNvSpPr/>
          <p:nvPr/>
        </p:nvSpPr>
        <p:spPr>
          <a:xfrm>
            <a:off x="4716016" y="206084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Isosceles Triangle 7"/>
          <p:cNvSpPr/>
          <p:nvPr/>
        </p:nvSpPr>
        <p:spPr>
          <a:xfrm>
            <a:off x="6588224" y="378904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Isosceles Triangle 8"/>
          <p:cNvSpPr/>
          <p:nvPr/>
        </p:nvSpPr>
        <p:spPr>
          <a:xfrm>
            <a:off x="4716016" y="378904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p:cNvSpPr/>
          <p:nvPr/>
        </p:nvSpPr>
        <p:spPr>
          <a:xfrm>
            <a:off x="4716016" y="4077072"/>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X</a:t>
            </a:r>
            <a:endParaRPr lang="en-GB" sz="1400" dirty="0"/>
          </a:p>
        </p:txBody>
      </p:sp>
      <p:cxnSp>
        <p:nvCxnSpPr>
          <p:cNvPr id="12" name="Straight Arrow Connector 11"/>
          <p:cNvCxnSpPr/>
          <p:nvPr/>
        </p:nvCxnSpPr>
        <p:spPr>
          <a:xfrm>
            <a:off x="5724128" y="3068960"/>
            <a:ext cx="792088" cy="72008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rot="2280000">
            <a:off x="6040127" y="3365646"/>
            <a:ext cx="216024" cy="11135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4" name="TextBox 13"/>
          <p:cNvSpPr txBox="1"/>
          <p:nvPr/>
        </p:nvSpPr>
        <p:spPr>
          <a:xfrm>
            <a:off x="4683358" y="2204864"/>
            <a:ext cx="317716" cy="307777"/>
          </a:xfrm>
          <a:prstGeom prst="rect">
            <a:avLst/>
          </a:prstGeom>
          <a:noFill/>
        </p:spPr>
        <p:txBody>
          <a:bodyPr wrap="none" rtlCol="0">
            <a:spAutoFit/>
          </a:bodyPr>
          <a:lstStyle/>
          <a:p>
            <a:r>
              <a:rPr lang="en-GB" sz="1400" dirty="0" smtClean="0"/>
              <a:t>X </a:t>
            </a:r>
            <a:endParaRPr lang="en-GB" sz="1400" dirty="0"/>
          </a:p>
        </p:txBody>
      </p:sp>
      <p:sp>
        <p:nvSpPr>
          <p:cNvPr id="15" name="TextBox 14"/>
          <p:cNvSpPr txBox="1"/>
          <p:nvPr/>
        </p:nvSpPr>
        <p:spPr>
          <a:xfrm>
            <a:off x="6555566" y="3972406"/>
            <a:ext cx="277640" cy="307777"/>
          </a:xfrm>
          <a:prstGeom prst="rect">
            <a:avLst/>
          </a:prstGeom>
          <a:noFill/>
        </p:spPr>
        <p:txBody>
          <a:bodyPr wrap="none" rtlCol="0">
            <a:spAutoFit/>
          </a:bodyPr>
          <a:lstStyle/>
          <a:p>
            <a:r>
              <a:rPr lang="en-GB" sz="1400" dirty="0" smtClean="0"/>
              <a:t>X</a:t>
            </a:r>
            <a:endParaRPr lang="en-GB" sz="1400" dirty="0"/>
          </a:p>
        </p:txBody>
      </p:sp>
      <p:sp>
        <p:nvSpPr>
          <p:cNvPr id="16" name="TextBox 15"/>
          <p:cNvSpPr txBox="1"/>
          <p:nvPr/>
        </p:nvSpPr>
        <p:spPr>
          <a:xfrm>
            <a:off x="6493950" y="2204864"/>
            <a:ext cx="277640" cy="307777"/>
          </a:xfrm>
          <a:prstGeom prst="rect">
            <a:avLst/>
          </a:prstGeom>
          <a:noFill/>
        </p:spPr>
        <p:txBody>
          <a:bodyPr wrap="none" rtlCol="0">
            <a:spAutoFit/>
          </a:bodyPr>
          <a:lstStyle/>
          <a:p>
            <a:r>
              <a:rPr lang="en-GB" sz="1400" dirty="0" smtClean="0"/>
              <a:t>X</a:t>
            </a:r>
            <a:endParaRPr lang="en-GB" sz="1400" dirty="0"/>
          </a:p>
        </p:txBody>
      </p:sp>
      <p:sp>
        <p:nvSpPr>
          <p:cNvPr id="17" name="TextBox 16"/>
          <p:cNvSpPr txBox="1"/>
          <p:nvPr/>
        </p:nvSpPr>
        <p:spPr>
          <a:xfrm>
            <a:off x="971600" y="1196752"/>
            <a:ext cx="3096344" cy="5078313"/>
          </a:xfrm>
          <a:prstGeom prst="rect">
            <a:avLst/>
          </a:prstGeom>
          <a:noFill/>
        </p:spPr>
        <p:txBody>
          <a:bodyPr wrap="square" rtlCol="0">
            <a:spAutoFit/>
          </a:bodyPr>
          <a:lstStyle/>
          <a:p>
            <a:r>
              <a:rPr lang="en-GB" sz="1200" b="1" dirty="0" smtClean="0">
                <a:latin typeface="Arial" pitchFamily="34" charset="0"/>
                <a:cs typeface="Arial" pitchFamily="34" charset="0"/>
              </a:rPr>
              <a:t>Instruction:</a:t>
            </a:r>
          </a:p>
          <a:p>
            <a:r>
              <a:rPr lang="en-GB" sz="1200" dirty="0" smtClean="0">
                <a:latin typeface="Arial" pitchFamily="34" charset="0"/>
                <a:cs typeface="Arial" pitchFamily="34" charset="0"/>
              </a:rPr>
              <a:t>Set up a grid of 10m x 10m.</a:t>
            </a:r>
          </a:p>
          <a:p>
            <a:r>
              <a:rPr lang="en-GB" sz="1200" dirty="0" smtClean="0">
                <a:latin typeface="Arial" pitchFamily="34" charset="0"/>
                <a:cs typeface="Arial" pitchFamily="34" charset="0"/>
              </a:rPr>
              <a:t>Players to line up in even numbers</a:t>
            </a:r>
          </a:p>
          <a:p>
            <a:r>
              <a:rPr lang="en-GB" sz="1200" dirty="0" smtClean="0">
                <a:latin typeface="Arial" pitchFamily="34" charset="0"/>
                <a:cs typeface="Arial" pitchFamily="34" charset="0"/>
              </a:rPr>
              <a:t>Behind each cone.  1 ball used.</a:t>
            </a:r>
          </a:p>
          <a:p>
            <a:r>
              <a:rPr lang="en-GB" sz="1200" u="sng" dirty="0" smtClean="0">
                <a:latin typeface="Arial" pitchFamily="34" charset="0"/>
                <a:cs typeface="Arial" pitchFamily="34" charset="0"/>
              </a:rPr>
              <a:t>Var 1:</a:t>
            </a:r>
            <a:r>
              <a:rPr lang="en-GB" sz="1200" dirty="0" smtClean="0">
                <a:latin typeface="Arial" pitchFamily="34" charset="0"/>
                <a:cs typeface="Arial" pitchFamily="34" charset="0"/>
              </a:rPr>
              <a:t> Players  run to the middle and pass to the right and run to the right and join the back of the line. Continue for a couple of minutes before changing direction.</a:t>
            </a:r>
          </a:p>
          <a:p>
            <a:r>
              <a:rPr lang="en-GB" sz="1200" u="sng" dirty="0" smtClean="0">
                <a:latin typeface="Arial" pitchFamily="34" charset="0"/>
                <a:cs typeface="Arial" pitchFamily="34" charset="0"/>
              </a:rPr>
              <a:t>Var 2:</a:t>
            </a:r>
            <a:r>
              <a:rPr lang="en-GB" sz="1200" dirty="0" smtClean="0">
                <a:latin typeface="Arial" pitchFamily="34" charset="0"/>
                <a:cs typeface="Arial" pitchFamily="34" charset="0"/>
              </a:rPr>
              <a:t> Pass to right, run to left</a:t>
            </a:r>
          </a:p>
          <a:p>
            <a:r>
              <a:rPr lang="en-GB" sz="1200" u="sng" dirty="0" smtClean="0">
                <a:latin typeface="Arial" pitchFamily="34" charset="0"/>
                <a:cs typeface="Arial" pitchFamily="34" charset="0"/>
              </a:rPr>
              <a:t>Var 3:</a:t>
            </a:r>
            <a:r>
              <a:rPr lang="en-GB" sz="1200" dirty="0" smtClean="0">
                <a:latin typeface="Arial" pitchFamily="34" charset="0"/>
                <a:cs typeface="Arial" pitchFamily="34" charset="0"/>
              </a:rPr>
              <a:t> Pass to right, run straight forward</a:t>
            </a:r>
          </a:p>
          <a:p>
            <a:r>
              <a:rPr lang="en-GB" sz="1200" u="sng" dirty="0" smtClean="0">
                <a:latin typeface="Arial" pitchFamily="34" charset="0"/>
                <a:cs typeface="Arial" pitchFamily="34" charset="0"/>
              </a:rPr>
              <a:t>Var 4</a:t>
            </a:r>
            <a:r>
              <a:rPr lang="en-GB" sz="1200" dirty="0" smtClean="0">
                <a:latin typeface="Arial" pitchFamily="34" charset="0"/>
                <a:cs typeface="Arial" pitchFamily="34" charset="0"/>
              </a:rPr>
              <a:t>: Pass to left, run straight forward</a:t>
            </a:r>
          </a:p>
          <a:p>
            <a:r>
              <a:rPr lang="en-GB" sz="1200" u="sng" dirty="0" smtClean="0">
                <a:latin typeface="Arial" pitchFamily="34" charset="0"/>
                <a:cs typeface="Arial" pitchFamily="34" charset="0"/>
              </a:rPr>
              <a:t>Var 5:</a:t>
            </a:r>
            <a:r>
              <a:rPr lang="en-GB" sz="1200" dirty="0" smtClean="0">
                <a:latin typeface="Arial" pitchFamily="34" charset="0"/>
                <a:cs typeface="Arial" pitchFamily="34" charset="0"/>
              </a:rPr>
              <a:t> Pass to right, run backwards</a:t>
            </a:r>
          </a:p>
          <a:p>
            <a:r>
              <a:rPr lang="en-GB" sz="1200" u="sng" dirty="0" smtClean="0">
                <a:latin typeface="Arial" pitchFamily="34" charset="0"/>
                <a:cs typeface="Arial" pitchFamily="34" charset="0"/>
              </a:rPr>
              <a:t>Var 6:</a:t>
            </a:r>
            <a:r>
              <a:rPr lang="en-GB" sz="1200" dirty="0" smtClean="0">
                <a:latin typeface="Arial" pitchFamily="34" charset="0"/>
                <a:cs typeface="Arial" pitchFamily="34" charset="0"/>
              </a:rPr>
              <a:t> Pass to left, run backwards</a:t>
            </a:r>
          </a:p>
          <a:p>
            <a:r>
              <a:rPr lang="en-GB" sz="1200" u="sng" dirty="0" smtClean="0">
                <a:latin typeface="Arial" pitchFamily="34" charset="0"/>
                <a:cs typeface="Arial" pitchFamily="34" charset="0"/>
              </a:rPr>
              <a:t>Var 7</a:t>
            </a:r>
            <a:r>
              <a:rPr lang="en-GB" sz="1200" b="1" dirty="0" smtClean="0">
                <a:latin typeface="Arial" pitchFamily="34" charset="0"/>
                <a:cs typeface="Arial" pitchFamily="34" charset="0"/>
              </a:rPr>
              <a:t>:</a:t>
            </a:r>
            <a:r>
              <a:rPr lang="en-GB" sz="1200" dirty="0" smtClean="0">
                <a:latin typeface="Arial" pitchFamily="34" charset="0"/>
                <a:cs typeface="Arial" pitchFamily="34" charset="0"/>
              </a:rPr>
              <a:t> Add another ball</a:t>
            </a:r>
          </a:p>
          <a:p>
            <a:r>
              <a:rPr lang="en-GB" sz="1200" u="sng" dirty="0" smtClean="0">
                <a:latin typeface="Arial" pitchFamily="34" charset="0"/>
                <a:cs typeface="Arial" pitchFamily="34" charset="0"/>
              </a:rPr>
              <a:t>Var 8</a:t>
            </a:r>
            <a:r>
              <a:rPr lang="en-GB" sz="1200" dirty="0" smtClean="0">
                <a:latin typeface="Arial" pitchFamily="34" charset="0"/>
                <a:cs typeface="Arial" pitchFamily="34" charset="0"/>
              </a:rPr>
              <a:t>: Make the grid bigger</a:t>
            </a:r>
          </a:p>
          <a:p>
            <a:endParaRPr lang="en-GB" sz="1200" dirty="0" smtClean="0">
              <a:latin typeface="Arial" pitchFamily="34" charset="0"/>
              <a:cs typeface="Arial" pitchFamily="34" charset="0"/>
            </a:endParaRPr>
          </a:p>
          <a:p>
            <a:endParaRPr lang="en-GB" sz="1200" dirty="0" smtClean="0">
              <a:latin typeface="Arial" pitchFamily="34" charset="0"/>
              <a:cs typeface="Arial" pitchFamily="34" charset="0"/>
            </a:endParaRPr>
          </a:p>
          <a:p>
            <a:endParaRPr lang="en-GB" sz="1200" dirty="0" smtClean="0">
              <a:latin typeface="Arial" pitchFamily="34" charset="0"/>
              <a:cs typeface="Arial" pitchFamily="34" charset="0"/>
            </a:endParaRPr>
          </a:p>
          <a:p>
            <a:r>
              <a:rPr lang="en-GB" sz="1200" b="1" dirty="0" smtClean="0">
                <a:latin typeface="Arial" pitchFamily="34" charset="0"/>
                <a:cs typeface="Arial" pitchFamily="34" charset="0"/>
              </a:rPr>
              <a:t>Coaching point: </a:t>
            </a:r>
          </a:p>
          <a:p>
            <a:r>
              <a:rPr lang="en-GB" sz="1200" dirty="0" smtClean="0">
                <a:latin typeface="Arial" pitchFamily="34" charset="0"/>
                <a:cs typeface="Arial" pitchFamily="34" charset="0"/>
              </a:rPr>
              <a:t>Concentration on accuracy of passing.    Passes to be made across the body.  </a:t>
            </a:r>
          </a:p>
          <a:p>
            <a:r>
              <a:rPr lang="en-GB" sz="1200" dirty="0" smtClean="0">
                <a:latin typeface="Arial" pitchFamily="34" charset="0"/>
                <a:cs typeface="Arial" pitchFamily="34" charset="0"/>
              </a:rPr>
              <a:t>Catches to  give the passer a target by displaying hands to aim for.  If the player has difficulty catching – advise to turn palms upwards to use as cradle.  </a:t>
            </a:r>
          </a:p>
          <a:p>
            <a:r>
              <a:rPr lang="en-GB" sz="1200" dirty="0" smtClean="0">
                <a:latin typeface="Arial" pitchFamily="34" charset="0"/>
                <a:cs typeface="Arial" pitchFamily="34" charset="0"/>
              </a:rPr>
              <a:t>Communication to be included as well.</a:t>
            </a:r>
          </a:p>
          <a:p>
            <a:r>
              <a:rPr lang="en-GB" sz="1200" dirty="0" smtClean="0">
                <a:latin typeface="Arial" pitchFamily="34" charset="0"/>
                <a:cs typeface="Arial" pitchFamily="34" charset="0"/>
              </a:rPr>
              <a:t> </a:t>
            </a:r>
          </a:p>
        </p:txBody>
      </p:sp>
      <p:cxnSp>
        <p:nvCxnSpPr>
          <p:cNvPr id="19" name="Straight Arrow Connector 18"/>
          <p:cNvCxnSpPr/>
          <p:nvPr/>
        </p:nvCxnSpPr>
        <p:spPr>
          <a:xfrm flipV="1">
            <a:off x="4860032" y="3068960"/>
            <a:ext cx="864096" cy="7200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6818918" cy="369332"/>
          </a:xfrm>
          <a:prstGeom prst="rect">
            <a:avLst/>
          </a:prstGeom>
          <a:noFill/>
        </p:spPr>
        <p:txBody>
          <a:bodyPr wrap="none" rtlCol="0">
            <a:spAutoFit/>
          </a:bodyPr>
          <a:lstStyle/>
          <a:p>
            <a:r>
              <a:rPr lang="en-GB" dirty="0" smtClean="0">
                <a:latin typeface="Arial" pitchFamily="34" charset="0"/>
                <a:cs typeface="Arial" pitchFamily="34" charset="0"/>
              </a:rPr>
              <a:t>Warm-up Drill: 4 corners (Sub-unit skills – passing, dump, scoop)</a:t>
            </a:r>
            <a:endParaRPr lang="en-GB" dirty="0">
              <a:latin typeface="Arial" pitchFamily="34" charset="0"/>
              <a:cs typeface="Arial" pitchFamily="34" charset="0"/>
            </a:endParaRPr>
          </a:p>
        </p:txBody>
      </p:sp>
      <p:sp>
        <p:nvSpPr>
          <p:cNvPr id="6" name="Isosceles Triangle 5"/>
          <p:cNvSpPr/>
          <p:nvPr/>
        </p:nvSpPr>
        <p:spPr>
          <a:xfrm>
            <a:off x="6516216" y="206084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b</a:t>
            </a:r>
            <a:endParaRPr lang="en-GB" sz="1200" dirty="0">
              <a:solidFill>
                <a:schemeClr val="tx1"/>
              </a:solidFill>
            </a:endParaRPr>
          </a:p>
        </p:txBody>
      </p:sp>
      <p:sp>
        <p:nvSpPr>
          <p:cNvPr id="7" name="Isosceles Triangle 6"/>
          <p:cNvSpPr/>
          <p:nvPr/>
        </p:nvSpPr>
        <p:spPr>
          <a:xfrm>
            <a:off x="4716016" y="206084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c</a:t>
            </a:r>
            <a:endParaRPr lang="en-GB" sz="1200" dirty="0">
              <a:solidFill>
                <a:schemeClr val="tx1"/>
              </a:solidFill>
            </a:endParaRPr>
          </a:p>
        </p:txBody>
      </p:sp>
      <p:sp>
        <p:nvSpPr>
          <p:cNvPr id="8" name="Isosceles Triangle 7"/>
          <p:cNvSpPr/>
          <p:nvPr/>
        </p:nvSpPr>
        <p:spPr>
          <a:xfrm>
            <a:off x="6588224" y="378904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d</a:t>
            </a:r>
            <a:endParaRPr lang="en-GB" sz="1200" dirty="0">
              <a:solidFill>
                <a:schemeClr val="tx1"/>
              </a:solidFill>
            </a:endParaRPr>
          </a:p>
        </p:txBody>
      </p:sp>
      <p:sp>
        <p:nvSpPr>
          <p:cNvPr id="9" name="Isosceles Triangle 8"/>
          <p:cNvSpPr/>
          <p:nvPr/>
        </p:nvSpPr>
        <p:spPr>
          <a:xfrm>
            <a:off x="4716016" y="378904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a</a:t>
            </a:r>
            <a:endParaRPr lang="en-GB" sz="1200" dirty="0">
              <a:solidFill>
                <a:schemeClr val="tx1"/>
              </a:solidFill>
            </a:endParaRPr>
          </a:p>
        </p:txBody>
      </p:sp>
      <p:sp>
        <p:nvSpPr>
          <p:cNvPr id="10" name="Oval 9"/>
          <p:cNvSpPr/>
          <p:nvPr/>
        </p:nvSpPr>
        <p:spPr>
          <a:xfrm>
            <a:off x="4499992" y="3717032"/>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X</a:t>
            </a:r>
            <a:endParaRPr lang="en-GB" sz="1400" dirty="0"/>
          </a:p>
        </p:txBody>
      </p:sp>
      <p:cxnSp>
        <p:nvCxnSpPr>
          <p:cNvPr id="12" name="Straight Arrow Connector 11"/>
          <p:cNvCxnSpPr/>
          <p:nvPr/>
        </p:nvCxnSpPr>
        <p:spPr>
          <a:xfrm>
            <a:off x="5580112" y="2852936"/>
            <a:ext cx="360040" cy="36004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rot="2280000">
            <a:off x="5651024" y="2971171"/>
            <a:ext cx="168974" cy="546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4" name="TextBox 13"/>
          <p:cNvSpPr txBox="1"/>
          <p:nvPr/>
        </p:nvSpPr>
        <p:spPr>
          <a:xfrm>
            <a:off x="4683358" y="2204864"/>
            <a:ext cx="317716" cy="307777"/>
          </a:xfrm>
          <a:prstGeom prst="rect">
            <a:avLst/>
          </a:prstGeom>
          <a:noFill/>
        </p:spPr>
        <p:txBody>
          <a:bodyPr wrap="none" rtlCol="0">
            <a:spAutoFit/>
          </a:bodyPr>
          <a:lstStyle/>
          <a:p>
            <a:r>
              <a:rPr lang="en-GB" sz="1400" dirty="0" smtClean="0"/>
              <a:t>X </a:t>
            </a:r>
            <a:endParaRPr lang="en-GB" sz="1400" dirty="0"/>
          </a:p>
        </p:txBody>
      </p:sp>
      <p:sp>
        <p:nvSpPr>
          <p:cNvPr id="15" name="TextBox 14"/>
          <p:cNvSpPr txBox="1"/>
          <p:nvPr/>
        </p:nvSpPr>
        <p:spPr>
          <a:xfrm>
            <a:off x="6555566" y="3972406"/>
            <a:ext cx="277640" cy="307777"/>
          </a:xfrm>
          <a:prstGeom prst="rect">
            <a:avLst/>
          </a:prstGeom>
          <a:noFill/>
        </p:spPr>
        <p:txBody>
          <a:bodyPr wrap="none" rtlCol="0">
            <a:spAutoFit/>
          </a:bodyPr>
          <a:lstStyle/>
          <a:p>
            <a:r>
              <a:rPr lang="en-GB" sz="1400" dirty="0" smtClean="0"/>
              <a:t>X</a:t>
            </a:r>
            <a:endParaRPr lang="en-GB" sz="1400" dirty="0"/>
          </a:p>
        </p:txBody>
      </p:sp>
      <p:sp>
        <p:nvSpPr>
          <p:cNvPr id="16" name="TextBox 15"/>
          <p:cNvSpPr txBox="1"/>
          <p:nvPr/>
        </p:nvSpPr>
        <p:spPr>
          <a:xfrm>
            <a:off x="6493950" y="2204864"/>
            <a:ext cx="277640" cy="307777"/>
          </a:xfrm>
          <a:prstGeom prst="rect">
            <a:avLst/>
          </a:prstGeom>
          <a:noFill/>
        </p:spPr>
        <p:txBody>
          <a:bodyPr wrap="none" rtlCol="0">
            <a:spAutoFit/>
          </a:bodyPr>
          <a:lstStyle/>
          <a:p>
            <a:r>
              <a:rPr lang="en-GB" sz="1400" dirty="0" smtClean="0"/>
              <a:t>X</a:t>
            </a:r>
            <a:endParaRPr lang="en-GB" sz="1400" dirty="0"/>
          </a:p>
        </p:txBody>
      </p:sp>
      <p:sp>
        <p:nvSpPr>
          <p:cNvPr id="17" name="TextBox 16"/>
          <p:cNvSpPr txBox="1"/>
          <p:nvPr/>
        </p:nvSpPr>
        <p:spPr>
          <a:xfrm>
            <a:off x="899592" y="908721"/>
            <a:ext cx="3096344" cy="3308598"/>
          </a:xfrm>
          <a:prstGeom prst="rect">
            <a:avLst/>
          </a:prstGeom>
          <a:noFill/>
        </p:spPr>
        <p:txBody>
          <a:bodyPr wrap="square" rtlCol="0">
            <a:spAutoFit/>
          </a:bodyPr>
          <a:lstStyle/>
          <a:p>
            <a:r>
              <a:rPr lang="en-GB" sz="1100" b="1" dirty="0" smtClean="0">
                <a:latin typeface="Arial" pitchFamily="34" charset="0"/>
                <a:cs typeface="Arial" pitchFamily="34" charset="0"/>
              </a:rPr>
              <a:t>Instruction:</a:t>
            </a:r>
          </a:p>
          <a:p>
            <a:r>
              <a:rPr lang="en-GB" sz="1100" dirty="0" smtClean="0">
                <a:latin typeface="Arial" pitchFamily="34" charset="0"/>
                <a:cs typeface="Arial" pitchFamily="34" charset="0"/>
              </a:rPr>
              <a:t>Set up a grid 10m x 10m.  Players to line up in even numbers</a:t>
            </a:r>
          </a:p>
          <a:p>
            <a:r>
              <a:rPr lang="en-GB" sz="1100" dirty="0" smtClean="0">
                <a:latin typeface="Arial" pitchFamily="34" charset="0"/>
                <a:cs typeface="Arial" pitchFamily="34" charset="0"/>
              </a:rPr>
              <a:t>Behind each cone.  2 balls used.</a:t>
            </a:r>
          </a:p>
          <a:p>
            <a:r>
              <a:rPr lang="en-GB" sz="1100" u="sng" dirty="0" smtClean="0">
                <a:latin typeface="Arial" pitchFamily="34" charset="0"/>
                <a:cs typeface="Arial" pitchFamily="34" charset="0"/>
              </a:rPr>
              <a:t>Var 1:</a:t>
            </a:r>
            <a:r>
              <a:rPr lang="en-GB" sz="1100" dirty="0" smtClean="0">
                <a:latin typeface="Arial" pitchFamily="34" charset="0"/>
                <a:cs typeface="Arial" pitchFamily="34" charset="0"/>
              </a:rPr>
              <a:t> Player from cone a will run to the middle and pop pass to the right to the player running from cone b,   and will run straight and join the back of the line at  cone b.   Cone b player will receive the pass and pop pass to the next player from cone a who will be already running onto the ball.  The other cones C and D will do the same.</a:t>
            </a:r>
          </a:p>
          <a:p>
            <a:r>
              <a:rPr lang="en-GB" sz="1100" u="sng" dirty="0" smtClean="0">
                <a:latin typeface="Arial" pitchFamily="34" charset="0"/>
                <a:cs typeface="Arial" pitchFamily="34" charset="0"/>
              </a:rPr>
              <a:t>Var 2:</a:t>
            </a:r>
            <a:r>
              <a:rPr lang="en-GB" sz="1100" dirty="0" smtClean="0">
                <a:latin typeface="Arial" pitchFamily="34" charset="0"/>
                <a:cs typeface="Arial" pitchFamily="34" charset="0"/>
              </a:rPr>
              <a:t> Pop pass to left</a:t>
            </a:r>
          </a:p>
          <a:p>
            <a:r>
              <a:rPr lang="en-GB" sz="1100" u="sng" dirty="0" smtClean="0">
                <a:latin typeface="Arial" pitchFamily="34" charset="0"/>
                <a:cs typeface="Arial" pitchFamily="34" charset="0"/>
              </a:rPr>
              <a:t>Var 3:</a:t>
            </a:r>
            <a:r>
              <a:rPr lang="en-GB" sz="1100" dirty="0" smtClean="0">
                <a:latin typeface="Arial" pitchFamily="34" charset="0"/>
                <a:cs typeface="Arial" pitchFamily="34" charset="0"/>
              </a:rPr>
              <a:t> Scoop and dump with left hand/right hands</a:t>
            </a:r>
          </a:p>
          <a:p>
            <a:r>
              <a:rPr lang="en-GB" sz="1100" u="sng" dirty="0" smtClean="0">
                <a:latin typeface="Arial" pitchFamily="34" charset="0"/>
                <a:cs typeface="Arial" pitchFamily="34" charset="0"/>
              </a:rPr>
              <a:t>Var 4</a:t>
            </a:r>
            <a:r>
              <a:rPr lang="en-GB" sz="1100" dirty="0" smtClean="0">
                <a:latin typeface="Arial" pitchFamily="34" charset="0"/>
                <a:cs typeface="Arial" pitchFamily="34" charset="0"/>
              </a:rPr>
              <a:t>: Increase speed </a:t>
            </a:r>
          </a:p>
          <a:p>
            <a:r>
              <a:rPr lang="en-GB" sz="1100" dirty="0" smtClean="0">
                <a:latin typeface="Arial" pitchFamily="34" charset="0"/>
                <a:cs typeface="Arial" pitchFamily="34" charset="0"/>
              </a:rPr>
              <a:t>Var 5: Increase grid</a:t>
            </a:r>
          </a:p>
          <a:p>
            <a:endParaRPr lang="en-GB" sz="1100" dirty="0" smtClean="0">
              <a:latin typeface="Arial" pitchFamily="34" charset="0"/>
              <a:cs typeface="Arial" pitchFamily="34" charset="0"/>
            </a:endParaRPr>
          </a:p>
          <a:p>
            <a:r>
              <a:rPr lang="en-GB" sz="1100" dirty="0" smtClean="0">
                <a:latin typeface="Arial" pitchFamily="34" charset="0"/>
                <a:cs typeface="Arial" pitchFamily="34" charset="0"/>
              </a:rPr>
              <a:t> </a:t>
            </a:r>
          </a:p>
        </p:txBody>
      </p:sp>
      <p:cxnSp>
        <p:nvCxnSpPr>
          <p:cNvPr id="19" name="Straight Arrow Connector 18"/>
          <p:cNvCxnSpPr/>
          <p:nvPr/>
        </p:nvCxnSpPr>
        <p:spPr>
          <a:xfrm flipV="1">
            <a:off x="4788024" y="2420888"/>
            <a:ext cx="1296144" cy="10801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364088" y="2780928"/>
            <a:ext cx="1296144" cy="1080120"/>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7584" y="5085184"/>
            <a:ext cx="6669133" cy="1215717"/>
          </a:xfrm>
          <a:prstGeom prst="rect">
            <a:avLst/>
          </a:prstGeom>
          <a:noFill/>
        </p:spPr>
        <p:txBody>
          <a:bodyPr wrap="square" rtlCol="0">
            <a:spAutoFit/>
          </a:bodyPr>
          <a:lstStyle/>
          <a:p>
            <a:r>
              <a:rPr lang="en-GB" sz="1100" b="1" dirty="0" smtClean="0">
                <a:latin typeface="Arial" pitchFamily="34" charset="0"/>
                <a:cs typeface="Arial" pitchFamily="34" charset="0"/>
              </a:rPr>
              <a:t>Coaching point: </a:t>
            </a:r>
          </a:p>
          <a:p>
            <a:r>
              <a:rPr lang="en-GB" sz="1100" dirty="0" smtClean="0">
                <a:latin typeface="Arial" pitchFamily="34" charset="0"/>
                <a:cs typeface="Arial" pitchFamily="34" charset="0"/>
              </a:rPr>
              <a:t>Concentration on accuracy of pop passes.  Running onto ball.  Passing to in front of player to the space.  </a:t>
            </a:r>
          </a:p>
          <a:p>
            <a:r>
              <a:rPr lang="en-GB" sz="1100" dirty="0" smtClean="0">
                <a:latin typeface="Arial" pitchFamily="34" charset="0"/>
                <a:cs typeface="Arial" pitchFamily="34" charset="0"/>
              </a:rPr>
              <a:t>Dumping – either one or two hands, no movement of ball on the ground.  Practice initiation of touch.</a:t>
            </a:r>
          </a:p>
          <a:p>
            <a:r>
              <a:rPr lang="en-GB" sz="1100" dirty="0" smtClean="0">
                <a:latin typeface="Arial" pitchFamily="34" charset="0"/>
                <a:cs typeface="Arial" pitchFamily="34" charset="0"/>
              </a:rPr>
              <a:t>Scooping – either one or two hands, body position and momentum  </a:t>
            </a:r>
          </a:p>
          <a:p>
            <a:r>
              <a:rPr lang="en-GB" sz="1100" dirty="0" smtClean="0">
                <a:latin typeface="Arial" pitchFamily="34" charset="0"/>
                <a:cs typeface="Arial" pitchFamily="34" charset="0"/>
              </a:rPr>
              <a:t>Communication to be included as well.</a:t>
            </a:r>
          </a:p>
          <a:p>
            <a:endParaRPr lang="en-GB" dirty="0"/>
          </a:p>
        </p:txBody>
      </p:sp>
      <p:cxnSp>
        <p:nvCxnSpPr>
          <p:cNvPr id="23" name="Straight Arrow Connector 22"/>
          <p:cNvCxnSpPr/>
          <p:nvPr/>
        </p:nvCxnSpPr>
        <p:spPr>
          <a:xfrm>
            <a:off x="5220072" y="2276872"/>
            <a:ext cx="288032" cy="288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084168" y="3789040"/>
            <a:ext cx="288032" cy="288032"/>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5580112" y="2852936"/>
            <a:ext cx="296416" cy="27964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4895314" cy="369332"/>
          </a:xfrm>
          <a:prstGeom prst="rect">
            <a:avLst/>
          </a:prstGeom>
          <a:noFill/>
        </p:spPr>
        <p:txBody>
          <a:bodyPr wrap="none" rtlCol="0">
            <a:spAutoFit/>
          </a:bodyPr>
          <a:lstStyle/>
          <a:p>
            <a:r>
              <a:rPr lang="en-GB" dirty="0" smtClean="0">
                <a:latin typeface="Arial" pitchFamily="34" charset="0"/>
                <a:cs typeface="Arial" pitchFamily="34" charset="0"/>
              </a:rPr>
              <a:t>Warm-up Drill: 4 corners (Sub-unit skills - half)</a:t>
            </a:r>
            <a:endParaRPr lang="en-GB" dirty="0">
              <a:latin typeface="Arial" pitchFamily="34" charset="0"/>
              <a:cs typeface="Arial" pitchFamily="34" charset="0"/>
            </a:endParaRPr>
          </a:p>
        </p:txBody>
      </p:sp>
      <p:sp>
        <p:nvSpPr>
          <p:cNvPr id="6" name="Isosceles Triangle 5"/>
          <p:cNvSpPr/>
          <p:nvPr/>
        </p:nvSpPr>
        <p:spPr>
          <a:xfrm>
            <a:off x="6516216" y="206084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c</a:t>
            </a:r>
            <a:endParaRPr lang="en-GB" sz="1200" dirty="0">
              <a:solidFill>
                <a:schemeClr val="tx1"/>
              </a:solidFill>
            </a:endParaRPr>
          </a:p>
        </p:txBody>
      </p:sp>
      <p:sp>
        <p:nvSpPr>
          <p:cNvPr id="7" name="Isosceles Triangle 6"/>
          <p:cNvSpPr/>
          <p:nvPr/>
        </p:nvSpPr>
        <p:spPr>
          <a:xfrm>
            <a:off x="4716016" y="206084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d</a:t>
            </a:r>
            <a:endParaRPr lang="en-GB" sz="1200" dirty="0">
              <a:solidFill>
                <a:schemeClr val="tx1"/>
              </a:solidFill>
            </a:endParaRPr>
          </a:p>
        </p:txBody>
      </p:sp>
      <p:sp>
        <p:nvSpPr>
          <p:cNvPr id="8" name="Isosceles Triangle 7"/>
          <p:cNvSpPr/>
          <p:nvPr/>
        </p:nvSpPr>
        <p:spPr>
          <a:xfrm>
            <a:off x="6588224" y="378904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b</a:t>
            </a:r>
            <a:endParaRPr lang="en-GB" sz="1200" dirty="0">
              <a:solidFill>
                <a:schemeClr val="tx1"/>
              </a:solidFill>
            </a:endParaRPr>
          </a:p>
        </p:txBody>
      </p:sp>
      <p:sp>
        <p:nvSpPr>
          <p:cNvPr id="9" name="Isosceles Triangle 8"/>
          <p:cNvSpPr/>
          <p:nvPr/>
        </p:nvSpPr>
        <p:spPr>
          <a:xfrm>
            <a:off x="4716016" y="378904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a</a:t>
            </a:r>
            <a:endParaRPr lang="en-GB" sz="1200" dirty="0">
              <a:solidFill>
                <a:schemeClr val="tx1"/>
              </a:solidFill>
            </a:endParaRPr>
          </a:p>
        </p:txBody>
      </p:sp>
      <p:sp>
        <p:nvSpPr>
          <p:cNvPr id="10" name="Oval 9"/>
          <p:cNvSpPr/>
          <p:nvPr/>
        </p:nvSpPr>
        <p:spPr>
          <a:xfrm>
            <a:off x="4716016" y="4077072"/>
            <a:ext cx="216024" cy="24448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X</a:t>
            </a:r>
            <a:endParaRPr lang="en-GB" sz="1400" dirty="0"/>
          </a:p>
        </p:txBody>
      </p:sp>
      <p:cxnSp>
        <p:nvCxnSpPr>
          <p:cNvPr id="12" name="Straight Arrow Connector 11"/>
          <p:cNvCxnSpPr/>
          <p:nvPr/>
        </p:nvCxnSpPr>
        <p:spPr>
          <a:xfrm>
            <a:off x="5292080" y="4077072"/>
            <a:ext cx="792088"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flipV="1">
            <a:off x="5580112" y="4055300"/>
            <a:ext cx="214561" cy="762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14" name="TextBox 13"/>
          <p:cNvSpPr txBox="1"/>
          <p:nvPr/>
        </p:nvSpPr>
        <p:spPr>
          <a:xfrm>
            <a:off x="4683358" y="2204864"/>
            <a:ext cx="317716" cy="307777"/>
          </a:xfrm>
          <a:prstGeom prst="rect">
            <a:avLst/>
          </a:prstGeom>
          <a:noFill/>
        </p:spPr>
        <p:txBody>
          <a:bodyPr wrap="none" rtlCol="0">
            <a:spAutoFit/>
          </a:bodyPr>
          <a:lstStyle/>
          <a:p>
            <a:r>
              <a:rPr lang="en-GB" sz="1400" dirty="0" smtClean="0"/>
              <a:t>X </a:t>
            </a:r>
            <a:endParaRPr lang="en-GB" sz="1400" dirty="0"/>
          </a:p>
        </p:txBody>
      </p:sp>
      <p:sp>
        <p:nvSpPr>
          <p:cNvPr id="15" name="TextBox 14"/>
          <p:cNvSpPr txBox="1"/>
          <p:nvPr/>
        </p:nvSpPr>
        <p:spPr>
          <a:xfrm>
            <a:off x="6555566" y="3972406"/>
            <a:ext cx="277640" cy="307777"/>
          </a:xfrm>
          <a:prstGeom prst="rect">
            <a:avLst/>
          </a:prstGeom>
          <a:noFill/>
        </p:spPr>
        <p:txBody>
          <a:bodyPr wrap="none" rtlCol="0">
            <a:spAutoFit/>
          </a:bodyPr>
          <a:lstStyle/>
          <a:p>
            <a:r>
              <a:rPr lang="en-GB" sz="1400" dirty="0" smtClean="0"/>
              <a:t>X</a:t>
            </a:r>
            <a:endParaRPr lang="en-GB" sz="1400" dirty="0"/>
          </a:p>
        </p:txBody>
      </p:sp>
      <p:sp>
        <p:nvSpPr>
          <p:cNvPr id="16" name="TextBox 15"/>
          <p:cNvSpPr txBox="1"/>
          <p:nvPr/>
        </p:nvSpPr>
        <p:spPr>
          <a:xfrm>
            <a:off x="6493950" y="2204864"/>
            <a:ext cx="277640" cy="307777"/>
          </a:xfrm>
          <a:prstGeom prst="rect">
            <a:avLst/>
          </a:prstGeom>
          <a:noFill/>
        </p:spPr>
        <p:txBody>
          <a:bodyPr wrap="none" rtlCol="0">
            <a:spAutoFit/>
          </a:bodyPr>
          <a:lstStyle/>
          <a:p>
            <a:r>
              <a:rPr lang="en-GB" sz="1400" dirty="0" smtClean="0"/>
              <a:t>X</a:t>
            </a:r>
            <a:endParaRPr lang="en-GB" sz="1400" dirty="0"/>
          </a:p>
        </p:txBody>
      </p:sp>
      <p:sp>
        <p:nvSpPr>
          <p:cNvPr id="17" name="TextBox 16"/>
          <p:cNvSpPr txBox="1"/>
          <p:nvPr/>
        </p:nvSpPr>
        <p:spPr>
          <a:xfrm>
            <a:off x="899592" y="1052736"/>
            <a:ext cx="3096344" cy="3647152"/>
          </a:xfrm>
          <a:prstGeom prst="rect">
            <a:avLst/>
          </a:prstGeom>
          <a:noFill/>
        </p:spPr>
        <p:txBody>
          <a:bodyPr wrap="square" rtlCol="0">
            <a:spAutoFit/>
          </a:bodyPr>
          <a:lstStyle/>
          <a:p>
            <a:r>
              <a:rPr lang="en-GB" sz="1100" b="1" dirty="0" smtClean="0">
                <a:latin typeface="Arial" pitchFamily="34" charset="0"/>
                <a:cs typeface="Arial" pitchFamily="34" charset="0"/>
              </a:rPr>
              <a:t>Instruction:</a:t>
            </a:r>
          </a:p>
          <a:p>
            <a:r>
              <a:rPr lang="en-GB" sz="1100" dirty="0" smtClean="0">
                <a:latin typeface="Arial" pitchFamily="34" charset="0"/>
                <a:cs typeface="Arial" pitchFamily="34" charset="0"/>
              </a:rPr>
              <a:t>Set up grid 10m x 10m.</a:t>
            </a:r>
          </a:p>
          <a:p>
            <a:r>
              <a:rPr lang="en-GB" sz="1100" dirty="0" smtClean="0">
                <a:latin typeface="Arial" pitchFamily="34" charset="0"/>
                <a:cs typeface="Arial" pitchFamily="34" charset="0"/>
              </a:rPr>
              <a:t>4-5 players – 1 at each cone. 1 ball used</a:t>
            </a:r>
          </a:p>
          <a:p>
            <a:r>
              <a:rPr lang="en-GB" sz="1100" u="sng" dirty="0" smtClean="0">
                <a:latin typeface="Arial" pitchFamily="34" charset="0"/>
                <a:cs typeface="Arial" pitchFamily="34" charset="0"/>
              </a:rPr>
              <a:t>Var 1:</a:t>
            </a:r>
            <a:r>
              <a:rPr lang="en-GB" sz="1100" dirty="0" smtClean="0">
                <a:latin typeface="Arial" pitchFamily="34" charset="0"/>
                <a:cs typeface="Arial" pitchFamily="34" charset="0"/>
              </a:rPr>
              <a:t> Player at cone A is the half for this round.  They will pass to cone B who will dump the ball.  Player A will run to cone B and become half  to pass (from the ground to player C who will dump the ball.  Player A will continue to run to player C and will pass to player D from the ground.  They will then continue to cone D and pass to cone A.  There turn will cease here.    </a:t>
            </a:r>
          </a:p>
          <a:p>
            <a:r>
              <a:rPr lang="en-GB" sz="1100" dirty="0" smtClean="0">
                <a:latin typeface="Arial" pitchFamily="34" charset="0"/>
                <a:cs typeface="Arial" pitchFamily="34" charset="0"/>
              </a:rPr>
              <a:t>As players B, C and D dump the ball, they will move to the previous cone i.e. B to A, C to B, D to C.  The player at Cone A will be the next player to take their turn once the ball is received.</a:t>
            </a:r>
          </a:p>
          <a:p>
            <a:r>
              <a:rPr lang="en-GB" sz="1100" u="sng" dirty="0" smtClean="0">
                <a:latin typeface="Arial" pitchFamily="34" charset="0"/>
                <a:cs typeface="Arial" pitchFamily="34" charset="0"/>
              </a:rPr>
              <a:t>Var 2</a:t>
            </a:r>
            <a:r>
              <a:rPr lang="en-GB" sz="1100" dirty="0" smtClean="0">
                <a:latin typeface="Arial" pitchFamily="34" charset="0"/>
                <a:cs typeface="Arial" pitchFamily="34" charset="0"/>
              </a:rPr>
              <a:t>: Increase speed</a:t>
            </a:r>
          </a:p>
          <a:p>
            <a:r>
              <a:rPr lang="en-GB" sz="1100" dirty="0" smtClean="0">
                <a:latin typeface="Arial" pitchFamily="34" charset="0"/>
                <a:cs typeface="Arial" pitchFamily="34" charset="0"/>
              </a:rPr>
              <a:t>Var 3: If 5 players, add megabands to provide running resistance </a:t>
            </a:r>
          </a:p>
          <a:p>
            <a:r>
              <a:rPr lang="en-GB" sz="1100" dirty="0" smtClean="0">
                <a:latin typeface="Arial" pitchFamily="34" charset="0"/>
                <a:cs typeface="Arial" pitchFamily="34" charset="0"/>
              </a:rPr>
              <a:t> </a:t>
            </a:r>
          </a:p>
        </p:txBody>
      </p:sp>
      <p:cxnSp>
        <p:nvCxnSpPr>
          <p:cNvPr id="19" name="Straight Arrow Connector 18"/>
          <p:cNvCxnSpPr/>
          <p:nvPr/>
        </p:nvCxnSpPr>
        <p:spPr>
          <a:xfrm>
            <a:off x="4932040" y="4293096"/>
            <a:ext cx="165618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90249" y="5013176"/>
            <a:ext cx="6669133" cy="1046440"/>
          </a:xfrm>
          <a:prstGeom prst="rect">
            <a:avLst/>
          </a:prstGeom>
          <a:noFill/>
        </p:spPr>
        <p:txBody>
          <a:bodyPr wrap="square" rtlCol="0">
            <a:spAutoFit/>
          </a:bodyPr>
          <a:lstStyle/>
          <a:p>
            <a:r>
              <a:rPr lang="en-GB" sz="1100" b="1" dirty="0" smtClean="0">
                <a:latin typeface="Arial" pitchFamily="34" charset="0"/>
                <a:cs typeface="Arial" pitchFamily="34" charset="0"/>
              </a:rPr>
              <a:t>Coaching point: </a:t>
            </a:r>
          </a:p>
          <a:p>
            <a:r>
              <a:rPr lang="en-GB" sz="1100" dirty="0" smtClean="0">
                <a:latin typeface="Arial" pitchFamily="34" charset="0"/>
                <a:cs typeface="Arial" pitchFamily="34" charset="0"/>
              </a:rPr>
              <a:t>The objective is to pass straight off the ground with accuracy. Concentration on accuracy of pass, body position, body balance.</a:t>
            </a:r>
          </a:p>
          <a:p>
            <a:r>
              <a:rPr lang="en-GB" sz="1100" dirty="0" smtClean="0">
                <a:latin typeface="Arial" pitchFamily="34" charset="0"/>
                <a:cs typeface="Arial" pitchFamily="34" charset="0"/>
              </a:rPr>
              <a:t>Communication to be included as well.</a:t>
            </a:r>
          </a:p>
          <a:p>
            <a:endParaRPr lang="en-GB" dirty="0"/>
          </a:p>
        </p:txBody>
      </p:sp>
      <p:sp>
        <p:nvSpPr>
          <p:cNvPr id="18" name="Arc 17"/>
          <p:cNvSpPr/>
          <p:nvPr/>
        </p:nvSpPr>
        <p:spPr>
          <a:xfrm rot="4425457">
            <a:off x="6550716" y="3812033"/>
            <a:ext cx="576064" cy="504056"/>
          </a:xfrm>
          <a:prstGeom prst="arc">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476672"/>
            <a:ext cx="4651658" cy="369332"/>
          </a:xfrm>
          <a:prstGeom prst="rect">
            <a:avLst/>
          </a:prstGeom>
          <a:noFill/>
        </p:spPr>
        <p:txBody>
          <a:bodyPr wrap="none" rtlCol="0">
            <a:spAutoFit/>
          </a:bodyPr>
          <a:lstStyle/>
          <a:p>
            <a:r>
              <a:rPr lang="en-GB" dirty="0" smtClean="0">
                <a:latin typeface="Arial" pitchFamily="34" charset="0"/>
                <a:cs typeface="Arial" pitchFamily="34" charset="0"/>
              </a:rPr>
              <a:t>Warm-up Drill: Sub-unit skills – scoop/dump</a:t>
            </a:r>
            <a:endParaRPr lang="en-GB" dirty="0">
              <a:latin typeface="Arial" pitchFamily="34" charset="0"/>
              <a:cs typeface="Arial" pitchFamily="34" charset="0"/>
            </a:endParaRPr>
          </a:p>
        </p:txBody>
      </p:sp>
      <p:sp>
        <p:nvSpPr>
          <p:cNvPr id="7" name="Isosceles Triangle 6"/>
          <p:cNvSpPr/>
          <p:nvPr/>
        </p:nvSpPr>
        <p:spPr>
          <a:xfrm rot="10800000">
            <a:off x="6762720" y="1268760"/>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b</a:t>
            </a:r>
            <a:endParaRPr lang="en-GB" sz="1200" dirty="0">
              <a:solidFill>
                <a:schemeClr val="tx1"/>
              </a:solidFill>
            </a:endParaRPr>
          </a:p>
        </p:txBody>
      </p:sp>
      <p:sp>
        <p:nvSpPr>
          <p:cNvPr id="9" name="Isosceles Triangle 8"/>
          <p:cNvSpPr/>
          <p:nvPr/>
        </p:nvSpPr>
        <p:spPr>
          <a:xfrm>
            <a:off x="6766148" y="5078328"/>
            <a:ext cx="216024" cy="216024"/>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a</a:t>
            </a:r>
            <a:endParaRPr lang="en-GB" sz="1200" dirty="0">
              <a:solidFill>
                <a:schemeClr val="tx1"/>
              </a:solidFill>
            </a:endParaRPr>
          </a:p>
        </p:txBody>
      </p:sp>
      <p:sp>
        <p:nvSpPr>
          <p:cNvPr id="17" name="TextBox 16"/>
          <p:cNvSpPr txBox="1"/>
          <p:nvPr/>
        </p:nvSpPr>
        <p:spPr>
          <a:xfrm>
            <a:off x="899592" y="1070734"/>
            <a:ext cx="3096344" cy="2985433"/>
          </a:xfrm>
          <a:prstGeom prst="rect">
            <a:avLst/>
          </a:prstGeom>
          <a:noFill/>
        </p:spPr>
        <p:txBody>
          <a:bodyPr wrap="square" rtlCol="0">
            <a:spAutoFit/>
          </a:bodyPr>
          <a:lstStyle/>
          <a:p>
            <a:r>
              <a:rPr lang="en-GB" sz="1100" b="1" dirty="0" smtClean="0">
                <a:latin typeface="Arial" pitchFamily="34" charset="0"/>
                <a:cs typeface="Arial" pitchFamily="34" charset="0"/>
              </a:rPr>
              <a:t>Instruction:</a:t>
            </a:r>
          </a:p>
          <a:p>
            <a:r>
              <a:rPr lang="en-GB" sz="1100" dirty="0" smtClean="0">
                <a:latin typeface="Arial" pitchFamily="34" charset="0"/>
                <a:cs typeface="Arial" pitchFamily="34" charset="0"/>
              </a:rPr>
              <a:t>2 even lines of players at cone A and B.  1 ball is placed at every 2</a:t>
            </a:r>
            <a:r>
              <a:rPr lang="en-GB" sz="1100" baseline="30000" dirty="0" smtClean="0">
                <a:latin typeface="Arial" pitchFamily="34" charset="0"/>
                <a:cs typeface="Arial" pitchFamily="34" charset="0"/>
              </a:rPr>
              <a:t>nd</a:t>
            </a:r>
            <a:r>
              <a:rPr lang="en-GB" sz="1100" dirty="0" smtClean="0">
                <a:latin typeface="Arial" pitchFamily="34" charset="0"/>
                <a:cs typeface="Arial" pitchFamily="34" charset="0"/>
              </a:rPr>
              <a:t> cone spaced at 10 meters apart.</a:t>
            </a:r>
          </a:p>
          <a:p>
            <a:r>
              <a:rPr lang="en-GB" sz="1100" u="sng" dirty="0" smtClean="0">
                <a:latin typeface="Arial" pitchFamily="34" charset="0"/>
                <a:cs typeface="Arial" pitchFamily="34" charset="0"/>
              </a:rPr>
              <a:t>Var 1:</a:t>
            </a:r>
            <a:r>
              <a:rPr lang="en-GB" sz="1100" dirty="0" smtClean="0">
                <a:latin typeface="Arial" pitchFamily="34" charset="0"/>
                <a:cs typeface="Arial" pitchFamily="34" charset="0"/>
              </a:rPr>
              <a:t> Player from cone A must scoop the ball and dump at the next cone until they have got to the end.  They will join the back of the line at cone B.  The player at cone B will now scoop and dump going back down the row of cones and join the back of the line at cone A.  </a:t>
            </a:r>
          </a:p>
          <a:p>
            <a:r>
              <a:rPr lang="en-GB" sz="1100" u="sng" dirty="0" smtClean="0">
                <a:latin typeface="Arial" pitchFamily="34" charset="0"/>
                <a:cs typeface="Arial" pitchFamily="34" charset="0"/>
              </a:rPr>
              <a:t>Var 2</a:t>
            </a:r>
            <a:r>
              <a:rPr lang="en-GB" sz="1100" dirty="0" smtClean="0">
                <a:latin typeface="Arial" pitchFamily="34" charset="0"/>
                <a:cs typeface="Arial" pitchFamily="34" charset="0"/>
              </a:rPr>
              <a:t>: initiate touch and one hand dump</a:t>
            </a:r>
          </a:p>
          <a:p>
            <a:r>
              <a:rPr lang="en-GB" sz="1100" u="sng" dirty="0" smtClean="0">
                <a:latin typeface="Arial" pitchFamily="34" charset="0"/>
                <a:cs typeface="Arial" pitchFamily="34" charset="0"/>
              </a:rPr>
              <a:t>Var 3</a:t>
            </a:r>
            <a:r>
              <a:rPr lang="en-GB" sz="1100" dirty="0" smtClean="0">
                <a:latin typeface="Arial" pitchFamily="34" charset="0"/>
                <a:cs typeface="Arial" pitchFamily="34" charset="0"/>
              </a:rPr>
              <a:t>: one hand scoop</a:t>
            </a:r>
          </a:p>
          <a:p>
            <a:r>
              <a:rPr lang="en-GB" sz="1100" u="sng" dirty="0" smtClean="0">
                <a:latin typeface="Arial" pitchFamily="34" charset="0"/>
                <a:cs typeface="Arial" pitchFamily="34" charset="0"/>
              </a:rPr>
              <a:t>Var 4</a:t>
            </a:r>
            <a:r>
              <a:rPr lang="en-GB" sz="1100" dirty="0" smtClean="0">
                <a:latin typeface="Arial" pitchFamily="34" charset="0"/>
                <a:cs typeface="Arial" pitchFamily="34" charset="0"/>
              </a:rPr>
              <a:t>: increase speed</a:t>
            </a:r>
          </a:p>
          <a:p>
            <a:r>
              <a:rPr lang="en-GB" sz="1100" dirty="0" smtClean="0">
                <a:latin typeface="Arial" pitchFamily="34" charset="0"/>
                <a:cs typeface="Arial" pitchFamily="34" charset="0"/>
              </a:rPr>
              <a:t>Var 5: add megabands (in pairs) providing resistance while performing scoop and dump.  </a:t>
            </a:r>
          </a:p>
          <a:p>
            <a:endParaRPr lang="en-GB" sz="1100" dirty="0" smtClean="0"/>
          </a:p>
          <a:p>
            <a:endParaRPr lang="en-GB" sz="1200" dirty="0" smtClean="0"/>
          </a:p>
        </p:txBody>
      </p:sp>
      <p:sp>
        <p:nvSpPr>
          <p:cNvPr id="22" name="TextBox 21"/>
          <p:cNvSpPr txBox="1"/>
          <p:nvPr/>
        </p:nvSpPr>
        <p:spPr>
          <a:xfrm>
            <a:off x="899592" y="4725144"/>
            <a:ext cx="3744416" cy="1446550"/>
          </a:xfrm>
          <a:prstGeom prst="rect">
            <a:avLst/>
          </a:prstGeom>
          <a:noFill/>
        </p:spPr>
        <p:txBody>
          <a:bodyPr wrap="square" rtlCol="0">
            <a:spAutoFit/>
          </a:bodyPr>
          <a:lstStyle/>
          <a:p>
            <a:r>
              <a:rPr lang="en-GB" sz="1100" b="1" dirty="0" smtClean="0">
                <a:latin typeface="Arial" pitchFamily="34" charset="0"/>
                <a:cs typeface="Arial" pitchFamily="34" charset="0"/>
              </a:rPr>
              <a:t>Coaching point: </a:t>
            </a:r>
          </a:p>
          <a:p>
            <a:r>
              <a:rPr lang="en-GB" sz="1100" dirty="0" smtClean="0">
                <a:latin typeface="Arial" pitchFamily="34" charset="0"/>
                <a:cs typeface="Arial" pitchFamily="34" charset="0"/>
              </a:rPr>
              <a:t>No ball movement on the ground at dump.  Body positions.  One handed scoops and dumps (players can place one hand behind their backs to encourage this).   </a:t>
            </a:r>
          </a:p>
          <a:p>
            <a:r>
              <a:rPr lang="en-GB" sz="1100" dirty="0" smtClean="0">
                <a:latin typeface="Arial" pitchFamily="34" charset="0"/>
                <a:cs typeface="Arial" pitchFamily="34" charset="0"/>
              </a:rPr>
              <a:t>If there are a lot of players, set up two grids, that way players will get more time on the ball. (3-4 max at each end) or use megabands which allows 2 people to work at a time whilst making it a bit more fun</a:t>
            </a:r>
            <a:endParaRPr lang="en-GB" sz="1100" dirty="0">
              <a:latin typeface="Arial" pitchFamily="34" charset="0"/>
              <a:cs typeface="Arial" pitchFamily="34" charset="0"/>
            </a:endParaRPr>
          </a:p>
        </p:txBody>
      </p:sp>
      <p:sp>
        <p:nvSpPr>
          <p:cNvPr id="18" name="TextBox 17"/>
          <p:cNvSpPr txBox="1"/>
          <p:nvPr/>
        </p:nvSpPr>
        <p:spPr>
          <a:xfrm>
            <a:off x="6732240" y="5488898"/>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1" name="TextBox 20"/>
          <p:cNvSpPr txBox="1"/>
          <p:nvPr/>
        </p:nvSpPr>
        <p:spPr>
          <a:xfrm>
            <a:off x="6701760" y="1037496"/>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3" name="TextBox 22"/>
          <p:cNvSpPr txBox="1"/>
          <p:nvPr/>
        </p:nvSpPr>
        <p:spPr>
          <a:xfrm>
            <a:off x="6694140" y="692696"/>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4" name="TextBox 23"/>
          <p:cNvSpPr txBox="1"/>
          <p:nvPr/>
        </p:nvSpPr>
        <p:spPr>
          <a:xfrm>
            <a:off x="6696804" y="863000"/>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5" name="TextBox 24"/>
          <p:cNvSpPr txBox="1"/>
          <p:nvPr/>
        </p:nvSpPr>
        <p:spPr>
          <a:xfrm>
            <a:off x="6690712" y="511359"/>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6" name="TextBox 25"/>
          <p:cNvSpPr txBox="1"/>
          <p:nvPr/>
        </p:nvSpPr>
        <p:spPr>
          <a:xfrm>
            <a:off x="6732240" y="5653889"/>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27" name="TextBox 26"/>
          <p:cNvSpPr txBox="1"/>
          <p:nvPr/>
        </p:nvSpPr>
        <p:spPr>
          <a:xfrm>
            <a:off x="6732240" y="5816297"/>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35" name="Oval 34"/>
          <p:cNvSpPr/>
          <p:nvPr/>
        </p:nvSpPr>
        <p:spPr>
          <a:xfrm rot="10800000" flipV="1">
            <a:off x="7029778" y="4553695"/>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28" name="Isosceles Triangle 27"/>
          <p:cNvSpPr/>
          <p:nvPr/>
        </p:nvSpPr>
        <p:spPr>
          <a:xfrm>
            <a:off x="6804248" y="4509120"/>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29" name="Isosceles Triangle 28"/>
          <p:cNvSpPr/>
          <p:nvPr/>
        </p:nvSpPr>
        <p:spPr>
          <a:xfrm>
            <a:off x="6804248" y="4077072"/>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33" name="Isosceles Triangle 32"/>
          <p:cNvSpPr/>
          <p:nvPr/>
        </p:nvSpPr>
        <p:spPr>
          <a:xfrm>
            <a:off x="6804248" y="367550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36" name="Isosceles Triangle 35"/>
          <p:cNvSpPr/>
          <p:nvPr/>
        </p:nvSpPr>
        <p:spPr>
          <a:xfrm>
            <a:off x="6804248" y="328498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37" name="Isosceles Triangle 36"/>
          <p:cNvSpPr/>
          <p:nvPr/>
        </p:nvSpPr>
        <p:spPr>
          <a:xfrm>
            <a:off x="6804248" y="292494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38" name="Oval 37"/>
          <p:cNvSpPr/>
          <p:nvPr/>
        </p:nvSpPr>
        <p:spPr>
          <a:xfrm rot="10800000" flipV="1">
            <a:off x="7034562" y="3803993"/>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39" name="Oval 38"/>
          <p:cNvSpPr/>
          <p:nvPr/>
        </p:nvSpPr>
        <p:spPr>
          <a:xfrm rot="10800000" flipV="1">
            <a:off x="7034562" y="3011905"/>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41" name="Isosceles Triangle 40"/>
          <p:cNvSpPr/>
          <p:nvPr/>
        </p:nvSpPr>
        <p:spPr>
          <a:xfrm>
            <a:off x="6804248" y="256490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43" name="Isosceles Triangle 42"/>
          <p:cNvSpPr/>
          <p:nvPr/>
        </p:nvSpPr>
        <p:spPr>
          <a:xfrm>
            <a:off x="6804248" y="1886352"/>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44" name="Isosceles Triangle 43"/>
          <p:cNvSpPr/>
          <p:nvPr/>
        </p:nvSpPr>
        <p:spPr>
          <a:xfrm>
            <a:off x="6804248" y="2204864"/>
            <a:ext cx="91440" cy="91440"/>
          </a:xfrm>
          <a:prstGeom prst="triangle">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45" name="Oval 44"/>
          <p:cNvSpPr/>
          <p:nvPr/>
        </p:nvSpPr>
        <p:spPr>
          <a:xfrm rot="10800000" flipV="1">
            <a:off x="7034562" y="2291825"/>
            <a:ext cx="91440" cy="274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cxnSp>
        <p:nvCxnSpPr>
          <p:cNvPr id="47" name="Straight Arrow Connector 46"/>
          <p:cNvCxnSpPr/>
          <p:nvPr/>
        </p:nvCxnSpPr>
        <p:spPr>
          <a:xfrm>
            <a:off x="6516216" y="4293096"/>
            <a:ext cx="0" cy="36004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rot="16200000">
            <a:off x="5939804" y="4365452"/>
            <a:ext cx="792205" cy="215444"/>
          </a:xfrm>
          <a:prstGeom prst="rect">
            <a:avLst/>
          </a:prstGeom>
          <a:noFill/>
        </p:spPr>
        <p:txBody>
          <a:bodyPr wrap="none" rtlCol="0">
            <a:spAutoFit/>
          </a:bodyPr>
          <a:lstStyle/>
          <a:p>
            <a:r>
              <a:rPr lang="en-US" sz="800" dirty="0" smtClean="0">
                <a:latin typeface="Arial" pitchFamily="34" charset="0"/>
                <a:cs typeface="Arial" pitchFamily="34" charset="0"/>
              </a:rPr>
              <a:t>10 mtrs apart</a:t>
            </a:r>
            <a:endParaRPr lang="en-US" sz="800" dirty="0">
              <a:latin typeface="Arial" pitchFamily="34" charset="0"/>
              <a:cs typeface="Arial" pitchFamily="34" charset="0"/>
            </a:endParaRPr>
          </a:p>
        </p:txBody>
      </p:sp>
      <p:sp>
        <p:nvSpPr>
          <p:cNvPr id="49" name="TextBox 48"/>
          <p:cNvSpPr txBox="1"/>
          <p:nvPr/>
        </p:nvSpPr>
        <p:spPr>
          <a:xfrm>
            <a:off x="6732240" y="5301208"/>
            <a:ext cx="432048" cy="276999"/>
          </a:xfrm>
          <a:prstGeom prst="rect">
            <a:avLst/>
          </a:prstGeom>
          <a:noFill/>
        </p:spPr>
        <p:txBody>
          <a:bodyPr wrap="square" rtlCol="0">
            <a:spAutoFit/>
          </a:bodyPr>
          <a:lstStyle/>
          <a:p>
            <a:r>
              <a:rPr lang="en-GB" sz="1200" dirty="0" smtClean="0">
                <a:latin typeface="Arial" pitchFamily="34" charset="0"/>
                <a:cs typeface="Arial" pitchFamily="34" charset="0"/>
              </a:rPr>
              <a:t>X</a:t>
            </a:r>
            <a:endParaRPr lang="en-GB" sz="1200" dirty="0">
              <a:latin typeface="Arial" pitchFamily="34" charset="0"/>
              <a:cs typeface="Arial" pitchFamily="34" charset="0"/>
            </a:endParaRPr>
          </a:p>
        </p:txBody>
      </p:sp>
      <p:sp>
        <p:nvSpPr>
          <p:cNvPr id="53" name="Arc 52"/>
          <p:cNvSpPr/>
          <p:nvPr/>
        </p:nvSpPr>
        <p:spPr>
          <a:xfrm rot="325183">
            <a:off x="6945077" y="4148928"/>
            <a:ext cx="216024" cy="427521"/>
          </a:xfrm>
          <a:prstGeom prst="arc">
            <a:avLst>
              <a:gd name="adj1" fmla="val 16200000"/>
              <a:gd name="adj2" fmla="val 3883751"/>
            </a:avLst>
          </a:prstGeom>
          <a:ln>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Arc 53"/>
          <p:cNvSpPr/>
          <p:nvPr/>
        </p:nvSpPr>
        <p:spPr>
          <a:xfrm rot="325183">
            <a:off x="6895963" y="3438246"/>
            <a:ext cx="216024" cy="427521"/>
          </a:xfrm>
          <a:prstGeom prst="arc">
            <a:avLst>
              <a:gd name="adj1" fmla="val 16200000"/>
              <a:gd name="adj2" fmla="val 3883751"/>
            </a:avLst>
          </a:prstGeom>
          <a:ln>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5" name="Arc 54"/>
          <p:cNvSpPr/>
          <p:nvPr/>
        </p:nvSpPr>
        <p:spPr>
          <a:xfrm rot="325183">
            <a:off x="6895962" y="2646158"/>
            <a:ext cx="216024" cy="427521"/>
          </a:xfrm>
          <a:prstGeom prst="arc">
            <a:avLst>
              <a:gd name="adj1" fmla="val 16200000"/>
              <a:gd name="adj2" fmla="val 3883751"/>
            </a:avLst>
          </a:prstGeom>
          <a:ln>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6" name="Arc 55"/>
          <p:cNvSpPr/>
          <p:nvPr/>
        </p:nvSpPr>
        <p:spPr>
          <a:xfrm rot="325183">
            <a:off x="6895964" y="1926078"/>
            <a:ext cx="216024" cy="427521"/>
          </a:xfrm>
          <a:prstGeom prst="arc">
            <a:avLst>
              <a:gd name="adj1" fmla="val 16200000"/>
              <a:gd name="adj2" fmla="val 3883751"/>
            </a:avLst>
          </a:prstGeom>
          <a:ln>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59" name="Straight Arrow Connector 58"/>
          <p:cNvCxnSpPr/>
          <p:nvPr/>
        </p:nvCxnSpPr>
        <p:spPr>
          <a:xfrm flipV="1">
            <a:off x="6876256" y="4797152"/>
            <a:ext cx="0" cy="216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V="1">
            <a:off x="6876256" y="1484784"/>
            <a:ext cx="0" cy="216024"/>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1200</TotalTime>
  <Words>3540</Words>
  <Application>Microsoft Office PowerPoint</Application>
  <PresentationFormat>On-screen Show (4:3)</PresentationFormat>
  <Paragraphs>449</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Resource Database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Bauldy</dc:creator>
  <cp:lastModifiedBy>terry ann bauld</cp:lastModifiedBy>
  <cp:revision>83</cp:revision>
  <dcterms:created xsi:type="dcterms:W3CDTF">2014-01-07T13:45:11Z</dcterms:created>
  <dcterms:modified xsi:type="dcterms:W3CDTF">2014-01-23T11:01:55Z</dcterms:modified>
</cp:coreProperties>
</file>